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7" r:id="rId7"/>
    <p:sldId id="278" r:id="rId8"/>
    <p:sldId id="269" r:id="rId9"/>
    <p:sldId id="288" r:id="rId10"/>
    <p:sldId id="279" r:id="rId11"/>
    <p:sldId id="281" r:id="rId12"/>
    <p:sldId id="273" r:id="rId13"/>
    <p:sldId id="291" r:id="rId14"/>
    <p:sldId id="283" r:id="rId15"/>
    <p:sldId id="289" r:id="rId16"/>
    <p:sldId id="290" r:id="rId17"/>
    <p:sldId id="277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A696"/>
    <a:srgbClr val="515151"/>
    <a:srgbClr val="275603"/>
    <a:srgbClr val="6C6762"/>
    <a:srgbClr val="7D7C7B"/>
    <a:srgbClr val="3E5881"/>
    <a:srgbClr val="25354E"/>
    <a:srgbClr val="4A4D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64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34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916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0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00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6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31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51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93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89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1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59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40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13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45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C6762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7" name="그림 6" descr="엠블럼, 원, 동전, 상징이(가) 표시된 사진&#10;&#10;자동 생성된 설명">
            <a:extLst>
              <a:ext uri="{FF2B5EF4-FFF2-40B4-BE49-F238E27FC236}">
                <a16:creationId xmlns:a16="http://schemas.microsoft.com/office/drawing/2014/main" id="{B044347F-A32B-C6FC-1E4B-9F29B77796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104" y="1825808"/>
            <a:ext cx="5845215" cy="4383911"/>
          </a:xfrm>
          <a:prstGeom prst="rect">
            <a:avLst/>
          </a:prstGeom>
        </p:spPr>
      </p:pic>
      <p:sp>
        <p:nvSpPr>
          <p:cNvPr id="5" name="Text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198" y="1592283"/>
            <a:ext cx="7477601" cy="1744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altLang="ko-KR" sz="5249" b="1" kern="0" spc="-15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2014</a:t>
            </a:r>
            <a:r>
              <a:rPr lang="ko-KR" altLang="en-US" sz="5249" b="1" kern="0" spc="-15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년</a:t>
            </a:r>
            <a:r>
              <a:rPr lang="en-US" altLang="ko-KR" sz="5249" b="1" kern="0" spc="-15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~</a:t>
            </a:r>
            <a:r>
              <a:rPr lang="ko-KR" altLang="en-US" sz="5249" b="1" kern="0" spc="-15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en-US" altLang="ko-KR" sz="5249" b="1" kern="0" spc="-15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2022</a:t>
            </a:r>
            <a:r>
              <a:rPr lang="ko-KR" altLang="en-US" sz="5249" b="1" kern="0" spc="-15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년</a:t>
            </a:r>
            <a:endParaRPr lang="en-US" altLang="ko-KR" sz="5249" b="1" kern="0" spc="-157" dirty="0">
              <a:solidFill>
                <a:srgbClr val="FFFFFF"/>
              </a:solidFill>
              <a:latin typeface="Overpass" pitchFamily="34" charset="0"/>
              <a:ea typeface="Overpass" pitchFamily="34" charset="-122"/>
              <a:cs typeface="Overpass" pitchFamily="34" charset="-120"/>
            </a:endParaRPr>
          </a:p>
          <a:p>
            <a:pPr marL="0" indent="0">
              <a:lnSpc>
                <a:spcPts val="6561"/>
              </a:lnSpc>
              <a:buNone/>
            </a:pPr>
            <a:r>
              <a:rPr lang="ko-KR" altLang="en-US" sz="5249" b="1" kern="0" spc="-15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서울특별시 자치구별 치안</a:t>
            </a:r>
            <a:endParaRPr lang="en-US" altLang="ko-KR" sz="5249" b="1" kern="0" spc="-157" dirty="0">
              <a:solidFill>
                <a:srgbClr val="FFFFFF"/>
              </a:solidFill>
              <a:latin typeface="Overpass" pitchFamily="34" charset="0"/>
              <a:ea typeface="Overpass" pitchFamily="34" charset="-122"/>
              <a:cs typeface="Overpass" pitchFamily="34" charset="-120"/>
            </a:endParaRPr>
          </a:p>
          <a:p>
            <a:pPr marL="0" indent="0">
              <a:lnSpc>
                <a:spcPts val="6561"/>
              </a:lnSpc>
              <a:buNone/>
            </a:pPr>
            <a:endParaRPr lang="en-US" sz="5249" dirty="0"/>
          </a:p>
        </p:txBody>
      </p:sp>
      <p:sp>
        <p:nvSpPr>
          <p:cNvPr id="6" name="Tex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199" y="401776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99686" y="5675330"/>
            <a:ext cx="2247900" cy="7993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ko-KR" altLang="en-US" sz="2187" dirty="0">
                <a:solidFill>
                  <a:schemeClr val="bg1"/>
                </a:solidFill>
              </a:rPr>
              <a:t>정보통계학과 </a:t>
            </a:r>
            <a:r>
              <a:rPr lang="en-US" altLang="ko-KR" sz="2187" dirty="0">
                <a:solidFill>
                  <a:schemeClr val="bg1"/>
                </a:solidFill>
              </a:rPr>
              <a:t>20200698</a:t>
            </a:r>
            <a:r>
              <a:rPr lang="ko-KR" altLang="en-US" sz="2187" dirty="0">
                <a:solidFill>
                  <a:schemeClr val="bg1"/>
                </a:solidFill>
              </a:rPr>
              <a:t> </a:t>
            </a:r>
            <a:r>
              <a:rPr lang="ko-KR" altLang="en-US" sz="2187" dirty="0" err="1">
                <a:solidFill>
                  <a:schemeClr val="bg1"/>
                </a:solidFill>
              </a:rPr>
              <a:t>권우혁</a:t>
            </a:r>
            <a:endParaRPr lang="en-US" sz="2187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>
            <a:spLocks/>
          </p:cNvSpPr>
          <p:nvPr/>
        </p:nvSpPr>
        <p:spPr>
          <a:xfrm>
            <a:off x="-119" y="0"/>
            <a:ext cx="14630400" cy="8229600"/>
          </a:xfrm>
          <a:prstGeom prst="rect">
            <a:avLst/>
          </a:prstGeom>
          <a:solidFill>
            <a:srgbClr val="6C6762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>
            <a:spLocks/>
          </p:cNvSpPr>
          <p:nvPr/>
        </p:nvSpPr>
        <p:spPr>
          <a:xfrm>
            <a:off x="92078" y="1142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b="1" kern="0" spc="-131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데이터</a:t>
            </a:r>
            <a:r>
              <a:rPr lang="ko-KR" altLang="en-US" sz="4374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정제 </a:t>
            </a:r>
            <a:r>
              <a:rPr lang="en-US" altLang="ko-KR" sz="4374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–</a:t>
            </a:r>
            <a:r>
              <a:rPr lang="ko-KR" altLang="en-US" sz="4374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ko-KR" altLang="en-US" sz="4374" b="1" kern="0" spc="-131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검거율</a:t>
            </a:r>
            <a:endParaRPr lang="en-US" altLang="ko-KR" sz="4374" b="1" kern="0" spc="-131" dirty="0">
              <a:solidFill>
                <a:schemeClr val="bg1"/>
              </a:solidFill>
              <a:latin typeface="Overpass" pitchFamily="34" charset="0"/>
              <a:ea typeface="Overpass" pitchFamily="34" charset="-122"/>
              <a:cs typeface="Overpass" pitchFamily="34" charset="-12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96DA04-B562-5A0D-2930-5A7C1AE17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3" y="922799"/>
            <a:ext cx="14044401" cy="704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82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C6762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2128933" y="1030368"/>
            <a:ext cx="4443889" cy="694373"/>
          </a:xfrm>
          <a:prstGeom prst="rect">
            <a:avLst/>
          </a:prstGeom>
          <a:solidFill>
            <a:srgbClr val="6C6762"/>
          </a:solidFill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데이터</a:t>
            </a:r>
            <a:r>
              <a:rPr lang="en-US" sz="4374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ko-KR" altLang="en-US" sz="4374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시각화</a:t>
            </a:r>
            <a:endParaRPr lang="en-US" sz="4374" dirty="0">
              <a:solidFill>
                <a:schemeClr val="bg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C4FCED-B849-01CA-912E-D0B973B62BB3}"/>
              </a:ext>
            </a:extLst>
          </p:cNvPr>
          <p:cNvGrpSpPr/>
          <p:nvPr/>
        </p:nvGrpSpPr>
        <p:grpSpPr>
          <a:xfrm>
            <a:off x="2805587" y="2410192"/>
            <a:ext cx="2944058" cy="499943"/>
            <a:chOff x="2348389" y="3394234"/>
            <a:chExt cx="2944058" cy="499943"/>
          </a:xfrm>
        </p:grpSpPr>
        <p:sp>
          <p:nvSpPr>
            <p:cNvPr id="5" name="Shape 2"/>
            <p:cNvSpPr/>
            <p:nvPr/>
          </p:nvSpPr>
          <p:spPr>
            <a:xfrm>
              <a:off x="2348389" y="3394234"/>
              <a:ext cx="499943" cy="499943"/>
            </a:xfrm>
            <a:prstGeom prst="roundRect">
              <a:avLst>
                <a:gd name="adj" fmla="val 20000"/>
              </a:avLst>
            </a:prstGeom>
            <a:solidFill>
              <a:srgbClr val="B1A696"/>
            </a:solidFill>
            <a:ln w="13811">
              <a:noFill/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 3"/>
            <p:cNvSpPr/>
            <p:nvPr/>
          </p:nvSpPr>
          <p:spPr>
            <a:xfrm>
              <a:off x="2529721" y="3435906"/>
              <a:ext cx="137160" cy="4164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281"/>
                </a:lnSpc>
                <a:buNone/>
              </a:pPr>
              <a:r>
                <a:rPr lang="en-US" sz="2624" b="1" dirty="0">
                  <a:solidFill>
                    <a:schemeClr val="bg1"/>
                  </a:solidFill>
                  <a:latin typeface="Overpass" pitchFamily="34" charset="0"/>
                  <a:ea typeface="Overpass" pitchFamily="34" charset="-122"/>
                  <a:cs typeface="Overpass" pitchFamily="34" charset="-120"/>
                </a:rPr>
                <a:t>1</a:t>
              </a:r>
              <a:endParaRPr lang="en-US" sz="2624" dirty="0">
                <a:solidFill>
                  <a:schemeClr val="bg1"/>
                </a:solidFill>
              </a:endParaRPr>
            </a:p>
          </p:txBody>
        </p:sp>
        <p:sp>
          <p:nvSpPr>
            <p:cNvPr id="7" name="Text 4"/>
            <p:cNvSpPr/>
            <p:nvPr/>
          </p:nvSpPr>
          <p:spPr>
            <a:xfrm>
              <a:off x="3070503" y="3470553"/>
              <a:ext cx="2221944" cy="347186"/>
            </a:xfrm>
            <a:prstGeom prst="rect">
              <a:avLst/>
            </a:prstGeom>
            <a:solidFill>
              <a:srgbClr val="6C6762"/>
            </a:solidFill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ko-KR" altLang="en-US" sz="2187" dirty="0">
                  <a:solidFill>
                    <a:schemeClr val="bg1"/>
                  </a:solidFill>
                </a:rPr>
                <a:t>년도</a:t>
              </a:r>
              <a:r>
                <a:rPr lang="en-US" altLang="ko-KR" sz="2187" dirty="0">
                  <a:solidFill>
                    <a:schemeClr val="bg1"/>
                  </a:solidFill>
                </a:rPr>
                <a:t>,</a:t>
              </a:r>
              <a:r>
                <a:rPr lang="ko-KR" altLang="en-US" sz="2187" dirty="0">
                  <a:solidFill>
                    <a:schemeClr val="bg1"/>
                  </a:solidFill>
                </a:rPr>
                <a:t>구별 발생률 </a:t>
              </a:r>
              <a:endParaRPr lang="en-US" sz="2187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 5"/>
          <p:cNvSpPr/>
          <p:nvPr/>
        </p:nvSpPr>
        <p:spPr>
          <a:xfrm>
            <a:off x="2536112" y="4823681"/>
            <a:ext cx="4133612" cy="710803"/>
          </a:xfrm>
          <a:prstGeom prst="rect">
            <a:avLst/>
          </a:prstGeom>
          <a:solidFill>
            <a:srgbClr val="6C6762"/>
          </a:solidFill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2E000CD-1177-CE04-047E-339BFBD88C16}"/>
              </a:ext>
            </a:extLst>
          </p:cNvPr>
          <p:cNvGrpSpPr/>
          <p:nvPr/>
        </p:nvGrpSpPr>
        <p:grpSpPr>
          <a:xfrm>
            <a:off x="2805587" y="3348742"/>
            <a:ext cx="2944058" cy="499943"/>
            <a:chOff x="7426285" y="3394234"/>
            <a:chExt cx="2944058" cy="499943"/>
          </a:xfrm>
        </p:grpSpPr>
        <p:sp>
          <p:nvSpPr>
            <p:cNvPr id="9" name="Shape 6"/>
            <p:cNvSpPr/>
            <p:nvPr/>
          </p:nvSpPr>
          <p:spPr>
            <a:xfrm>
              <a:off x="7426285" y="3394234"/>
              <a:ext cx="499943" cy="499943"/>
            </a:xfrm>
            <a:prstGeom prst="roundRect">
              <a:avLst>
                <a:gd name="adj" fmla="val 20000"/>
              </a:avLst>
            </a:prstGeom>
            <a:solidFill>
              <a:srgbClr val="B1A696"/>
            </a:solidFill>
            <a:ln w="13811">
              <a:noFill/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 7"/>
            <p:cNvSpPr/>
            <p:nvPr/>
          </p:nvSpPr>
          <p:spPr>
            <a:xfrm>
              <a:off x="7573327" y="3435906"/>
              <a:ext cx="205740" cy="4164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281"/>
                </a:lnSpc>
                <a:buNone/>
              </a:pPr>
              <a:r>
                <a:rPr lang="en-US" sz="2624" b="1" dirty="0">
                  <a:solidFill>
                    <a:schemeClr val="bg1"/>
                  </a:solidFill>
                  <a:latin typeface="Overpass" pitchFamily="34" charset="0"/>
                  <a:ea typeface="Overpass" pitchFamily="34" charset="-122"/>
                  <a:cs typeface="Overpass" pitchFamily="34" charset="-120"/>
                </a:rPr>
                <a:t>2</a:t>
              </a:r>
              <a:endParaRPr lang="en-US" sz="2624" dirty="0">
                <a:solidFill>
                  <a:schemeClr val="bg1"/>
                </a:solidFill>
              </a:endParaRPr>
            </a:p>
          </p:txBody>
        </p:sp>
        <p:sp>
          <p:nvSpPr>
            <p:cNvPr id="11" name="Text 8"/>
            <p:cNvSpPr/>
            <p:nvPr/>
          </p:nvSpPr>
          <p:spPr>
            <a:xfrm>
              <a:off x="8148399" y="3470553"/>
              <a:ext cx="2221944" cy="347186"/>
            </a:xfrm>
            <a:prstGeom prst="rect">
              <a:avLst/>
            </a:prstGeom>
            <a:solidFill>
              <a:srgbClr val="6C6762"/>
            </a:solidFill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ko-KR" altLang="en-US" sz="2187" b="1" kern="0" spc="-66" dirty="0">
                  <a:solidFill>
                    <a:schemeClr val="bg1"/>
                  </a:solidFill>
                  <a:latin typeface="Overpass" pitchFamily="34" charset="0"/>
                </a:rPr>
                <a:t>년도</a:t>
              </a:r>
              <a:r>
                <a:rPr lang="en-US" altLang="ko-KR" sz="2187" b="1" kern="0" spc="-66" dirty="0">
                  <a:solidFill>
                    <a:schemeClr val="bg1"/>
                  </a:solidFill>
                  <a:latin typeface="Overpass" pitchFamily="34" charset="0"/>
                </a:rPr>
                <a:t>, </a:t>
              </a:r>
              <a:r>
                <a:rPr lang="ko-KR" altLang="en-US" sz="2187" b="1" kern="0" spc="-66" dirty="0">
                  <a:solidFill>
                    <a:schemeClr val="bg1"/>
                  </a:solidFill>
                  <a:latin typeface="Overpass" pitchFamily="34" charset="0"/>
                </a:rPr>
                <a:t>구별 </a:t>
              </a:r>
              <a:r>
                <a:rPr lang="ko-KR" altLang="en-US" sz="2187" b="1" kern="0" spc="-66" dirty="0" err="1">
                  <a:solidFill>
                    <a:schemeClr val="bg1"/>
                  </a:solidFill>
                  <a:latin typeface="Overpass" pitchFamily="34" charset="0"/>
                </a:rPr>
                <a:t>검거율</a:t>
              </a:r>
              <a:endParaRPr lang="en-US" altLang="ko-KR" sz="2187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 9"/>
          <p:cNvSpPr/>
          <p:nvPr/>
        </p:nvSpPr>
        <p:spPr>
          <a:xfrm>
            <a:off x="8148399" y="4039910"/>
            <a:ext cx="41336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499241" y="518814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AAE43C-345C-3D8B-74A1-F5B98C81B6C6}"/>
              </a:ext>
            </a:extLst>
          </p:cNvPr>
          <p:cNvGrpSpPr/>
          <p:nvPr/>
        </p:nvGrpSpPr>
        <p:grpSpPr>
          <a:xfrm>
            <a:off x="2805587" y="4287292"/>
            <a:ext cx="2944058" cy="499943"/>
            <a:chOff x="2354485" y="4918234"/>
            <a:chExt cx="2944058" cy="499943"/>
          </a:xfrm>
        </p:grpSpPr>
        <p:sp>
          <p:nvSpPr>
            <p:cNvPr id="13" name="Shape 2">
              <a:extLst>
                <a:ext uri="{FF2B5EF4-FFF2-40B4-BE49-F238E27FC236}">
                  <a16:creationId xmlns:a16="http://schemas.microsoft.com/office/drawing/2014/main" id="{8C975F83-42AE-7B01-FAFF-F1E12D4A52AE}"/>
                </a:ext>
              </a:extLst>
            </p:cNvPr>
            <p:cNvSpPr/>
            <p:nvPr/>
          </p:nvSpPr>
          <p:spPr>
            <a:xfrm>
              <a:off x="2354485" y="4918234"/>
              <a:ext cx="499943" cy="499943"/>
            </a:xfrm>
            <a:prstGeom prst="roundRect">
              <a:avLst>
                <a:gd name="adj" fmla="val 20000"/>
              </a:avLst>
            </a:prstGeom>
            <a:solidFill>
              <a:srgbClr val="B1A696"/>
            </a:solidFill>
            <a:ln w="13811">
              <a:noFill/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 3">
              <a:extLst>
                <a:ext uri="{FF2B5EF4-FFF2-40B4-BE49-F238E27FC236}">
                  <a16:creationId xmlns:a16="http://schemas.microsoft.com/office/drawing/2014/main" id="{CB420D41-10BE-187B-D04F-3D96395BF029}"/>
                </a:ext>
              </a:extLst>
            </p:cNvPr>
            <p:cNvSpPr/>
            <p:nvPr/>
          </p:nvSpPr>
          <p:spPr>
            <a:xfrm>
              <a:off x="2535817" y="4959906"/>
              <a:ext cx="137160" cy="4164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281"/>
                </a:lnSpc>
                <a:buNone/>
              </a:pPr>
              <a:r>
                <a:rPr lang="en-US" altLang="ko-KR" sz="2624" b="1" dirty="0">
                  <a:solidFill>
                    <a:schemeClr val="bg1"/>
                  </a:solidFill>
                  <a:latin typeface="Overpass" pitchFamily="34" charset="0"/>
                </a:rPr>
                <a:t>3</a:t>
              </a:r>
              <a:endParaRPr lang="en-US" sz="2624" dirty="0">
                <a:solidFill>
                  <a:schemeClr val="bg1"/>
                </a:solidFill>
              </a:endParaRPr>
            </a:p>
          </p:txBody>
        </p:sp>
        <p:sp>
          <p:nvSpPr>
            <p:cNvPr id="16" name="Text 4">
              <a:extLst>
                <a:ext uri="{FF2B5EF4-FFF2-40B4-BE49-F238E27FC236}">
                  <a16:creationId xmlns:a16="http://schemas.microsoft.com/office/drawing/2014/main" id="{550AE276-14F0-8888-E4CA-860CE4302836}"/>
                </a:ext>
              </a:extLst>
            </p:cNvPr>
            <p:cNvSpPr/>
            <p:nvPr/>
          </p:nvSpPr>
          <p:spPr>
            <a:xfrm>
              <a:off x="3076599" y="4994553"/>
              <a:ext cx="2221944" cy="347186"/>
            </a:xfrm>
            <a:prstGeom prst="rect">
              <a:avLst/>
            </a:prstGeom>
            <a:solidFill>
              <a:srgbClr val="6C6762"/>
            </a:solidFill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ko-KR" altLang="en-US" sz="2187" b="1" kern="0" spc="-66" dirty="0">
                  <a:solidFill>
                    <a:schemeClr val="bg1"/>
                  </a:solidFill>
                  <a:latin typeface="Overpass" pitchFamily="34" charset="0"/>
                  <a:ea typeface="Overpass" pitchFamily="34" charset="-122"/>
                  <a:cs typeface="Overpass" pitchFamily="34" charset="-120"/>
                </a:rPr>
                <a:t>자치구별 범죄 발생률 점수</a:t>
              </a:r>
              <a:endParaRPr lang="en-US" altLang="ko-KR" sz="2187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F6ECEAF-519E-CD87-1F02-E3097039C6DA}"/>
              </a:ext>
            </a:extLst>
          </p:cNvPr>
          <p:cNvGrpSpPr/>
          <p:nvPr/>
        </p:nvGrpSpPr>
        <p:grpSpPr>
          <a:xfrm>
            <a:off x="2805587" y="5225842"/>
            <a:ext cx="2944058" cy="499943"/>
            <a:chOff x="7432381" y="4918234"/>
            <a:chExt cx="2944058" cy="499943"/>
          </a:xfrm>
        </p:grpSpPr>
        <p:sp>
          <p:nvSpPr>
            <p:cNvPr id="17" name="Shape 6">
              <a:extLst>
                <a:ext uri="{FF2B5EF4-FFF2-40B4-BE49-F238E27FC236}">
                  <a16:creationId xmlns:a16="http://schemas.microsoft.com/office/drawing/2014/main" id="{AAE88EFA-500C-F33B-6238-E37737EF2B7E}"/>
                </a:ext>
              </a:extLst>
            </p:cNvPr>
            <p:cNvSpPr/>
            <p:nvPr/>
          </p:nvSpPr>
          <p:spPr>
            <a:xfrm>
              <a:off x="7432381" y="4918234"/>
              <a:ext cx="499943" cy="499943"/>
            </a:xfrm>
            <a:prstGeom prst="roundRect">
              <a:avLst>
                <a:gd name="adj" fmla="val 20000"/>
              </a:avLst>
            </a:prstGeom>
            <a:solidFill>
              <a:srgbClr val="B1A696"/>
            </a:solidFill>
            <a:ln w="13811">
              <a:noFill/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 7">
              <a:extLst>
                <a:ext uri="{FF2B5EF4-FFF2-40B4-BE49-F238E27FC236}">
                  <a16:creationId xmlns:a16="http://schemas.microsoft.com/office/drawing/2014/main" id="{9AD0EB6F-2A83-545D-1B51-7D5DFB78993C}"/>
                </a:ext>
              </a:extLst>
            </p:cNvPr>
            <p:cNvSpPr/>
            <p:nvPr/>
          </p:nvSpPr>
          <p:spPr>
            <a:xfrm>
              <a:off x="7579423" y="4959906"/>
              <a:ext cx="205740" cy="4164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281"/>
                </a:lnSpc>
                <a:buNone/>
              </a:pPr>
              <a:r>
                <a:rPr lang="en-US" altLang="ko-KR" sz="2624" dirty="0">
                  <a:solidFill>
                    <a:schemeClr val="bg1"/>
                  </a:solidFill>
                </a:rPr>
                <a:t>4</a:t>
              </a:r>
              <a:endParaRPr lang="en-US" sz="2624" dirty="0">
                <a:solidFill>
                  <a:schemeClr val="bg1"/>
                </a:solidFill>
              </a:endParaRPr>
            </a:p>
          </p:txBody>
        </p:sp>
        <p:sp>
          <p:nvSpPr>
            <p:cNvPr id="19" name="Text 8">
              <a:extLst>
                <a:ext uri="{FF2B5EF4-FFF2-40B4-BE49-F238E27FC236}">
                  <a16:creationId xmlns:a16="http://schemas.microsoft.com/office/drawing/2014/main" id="{956A84AE-B16B-62A5-D7CF-86BC63CA2367}"/>
                </a:ext>
              </a:extLst>
            </p:cNvPr>
            <p:cNvSpPr/>
            <p:nvPr/>
          </p:nvSpPr>
          <p:spPr>
            <a:xfrm>
              <a:off x="8154495" y="4994553"/>
              <a:ext cx="2221944" cy="347186"/>
            </a:xfrm>
            <a:prstGeom prst="rect">
              <a:avLst/>
            </a:prstGeom>
            <a:solidFill>
              <a:srgbClr val="6C6762"/>
            </a:solidFill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ko-KR" altLang="en-US" sz="2187" b="1" kern="0" spc="-66" dirty="0">
                  <a:solidFill>
                    <a:schemeClr val="bg1"/>
                  </a:solidFill>
                  <a:latin typeface="Overpass" pitchFamily="34" charset="0"/>
                  <a:ea typeface="Overpass" pitchFamily="34" charset="-122"/>
                  <a:cs typeface="Overpass" pitchFamily="34" charset="-120"/>
                </a:rPr>
                <a:t>자치구별 </a:t>
              </a:r>
              <a:r>
                <a:rPr lang="ko-KR" altLang="en-US" sz="2187" b="1" kern="0" spc="-66" dirty="0" err="1">
                  <a:solidFill>
                    <a:schemeClr val="bg1"/>
                  </a:solidFill>
                  <a:latin typeface="Overpass" pitchFamily="34" charset="0"/>
                  <a:ea typeface="Overpass" pitchFamily="34" charset="-122"/>
                  <a:cs typeface="Overpass" pitchFamily="34" charset="-120"/>
                </a:rPr>
                <a:t>검거율</a:t>
              </a:r>
              <a:r>
                <a:rPr lang="ko-KR" altLang="en-US" sz="2187" b="1" kern="0" spc="-66" dirty="0">
                  <a:solidFill>
                    <a:schemeClr val="bg1"/>
                  </a:solidFill>
                  <a:latin typeface="Overpass" pitchFamily="34" charset="0"/>
                  <a:ea typeface="Overpass" pitchFamily="34" charset="-122"/>
                  <a:cs typeface="Overpass" pitchFamily="34" charset="-120"/>
                </a:rPr>
                <a:t> 점수</a:t>
              </a:r>
              <a:endParaRPr lang="en-US" altLang="ko-KR" sz="2187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 8">
            <a:extLst>
              <a:ext uri="{FF2B5EF4-FFF2-40B4-BE49-F238E27FC236}">
                <a16:creationId xmlns:a16="http://schemas.microsoft.com/office/drawing/2014/main" id="{7E40485C-5099-752E-E892-853F86ADE980}"/>
              </a:ext>
            </a:extLst>
          </p:cNvPr>
          <p:cNvSpPr/>
          <p:nvPr/>
        </p:nvSpPr>
        <p:spPr>
          <a:xfrm>
            <a:off x="3527701" y="7179260"/>
            <a:ext cx="2221944" cy="347186"/>
          </a:xfrm>
          <a:prstGeom prst="rect">
            <a:avLst/>
          </a:prstGeom>
          <a:solidFill>
            <a:srgbClr val="6C6762"/>
          </a:solidFill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altLang="ko-KR" sz="21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074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C6762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92078" y="1142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데이터</a:t>
            </a:r>
            <a:r>
              <a:rPr lang="en-US" sz="4374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en-US" sz="4374" b="1" kern="0" spc="-131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시각화</a:t>
            </a:r>
            <a:endParaRPr lang="en-US" sz="4374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D426D8-5ED6-85C3-4CEC-23838FD5B3D2}"/>
              </a:ext>
            </a:extLst>
          </p:cNvPr>
          <p:cNvSpPr txBox="1"/>
          <p:nvPr/>
        </p:nvSpPr>
        <p:spPr>
          <a:xfrm>
            <a:off x="194120" y="783193"/>
            <a:ext cx="7397496" cy="42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1800" b="1" kern="0" spc="-66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자치구별 범죄 발생률 </a:t>
            </a:r>
            <a:r>
              <a:rPr lang="ko-KR" altLang="en-US" sz="1800" b="1" kern="0" spc="-66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히트맵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C2D985-DADD-24AD-307F-76F3B7716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25" y="1464243"/>
            <a:ext cx="1272675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C6762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92078" y="1142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데이터</a:t>
            </a:r>
            <a:r>
              <a:rPr lang="en-US" sz="4374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en-US" sz="4374" b="1" kern="0" spc="-131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시각화</a:t>
            </a:r>
            <a:endParaRPr lang="en-US" sz="4374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D426D8-5ED6-85C3-4CEC-23838FD5B3D2}"/>
              </a:ext>
            </a:extLst>
          </p:cNvPr>
          <p:cNvSpPr txBox="1"/>
          <p:nvPr/>
        </p:nvSpPr>
        <p:spPr>
          <a:xfrm>
            <a:off x="194120" y="783193"/>
            <a:ext cx="7397496" cy="42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1800" b="1" kern="0" spc="-66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자치구별 </a:t>
            </a:r>
            <a:r>
              <a:rPr lang="ko-KR" altLang="en-US" sz="1800" b="1" kern="0" spc="-66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검거율</a:t>
            </a:r>
            <a:r>
              <a:rPr lang="ko-KR" altLang="en-US" sz="1800" b="1" kern="0" spc="-66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ko-KR" altLang="en-US" sz="1800" b="1" kern="0" spc="-66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히트맵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365098-5EAB-EFB7-E80F-8BB86BA60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59" y="1449956"/>
            <a:ext cx="12885776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24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C6762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92078" y="1142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데이터</a:t>
            </a:r>
            <a:r>
              <a:rPr lang="en-US" sz="4374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en-US" sz="4374" b="1" kern="0" spc="-131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시각화</a:t>
            </a:r>
            <a:endParaRPr lang="en-US" sz="4374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D426D8-5ED6-85C3-4CEC-23838FD5B3D2}"/>
              </a:ext>
            </a:extLst>
          </p:cNvPr>
          <p:cNvSpPr txBox="1"/>
          <p:nvPr/>
        </p:nvSpPr>
        <p:spPr>
          <a:xfrm>
            <a:off x="194120" y="783193"/>
            <a:ext cx="7397496" cy="42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1800" b="1" kern="0" spc="-66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자치구별 범죄 발생률 점수 데이터 </a:t>
            </a:r>
            <a:r>
              <a:rPr lang="ko-KR" altLang="en-US" sz="1800" b="1" kern="0" spc="-66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히트맵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F5181C4B-894A-BA6C-8284-19A4A97E3EDD}"/>
              </a:ext>
            </a:extLst>
          </p:cNvPr>
          <p:cNvSpPr/>
          <p:nvPr/>
        </p:nvSpPr>
        <p:spPr>
          <a:xfrm>
            <a:off x="9523141" y="322914"/>
            <a:ext cx="4314760" cy="894800"/>
          </a:xfrm>
          <a:prstGeom prst="roundRect">
            <a:avLst/>
          </a:prstGeom>
          <a:solidFill>
            <a:srgbClr val="B1A6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발생률이 </a:t>
            </a:r>
            <a:r>
              <a:rPr kumimoji="1" lang="ko-KR" altLang="en-US" dirty="0" err="1"/>
              <a:t>낮은지역에</a:t>
            </a:r>
            <a:r>
              <a:rPr kumimoji="1" lang="ko-KR" altLang="en-US" dirty="0"/>
              <a:t> 높은 점수 부여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A37DF2-E23D-E6FF-882D-790F0626A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72" y="1409582"/>
            <a:ext cx="11142594" cy="652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7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C6762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92078" y="1142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데이터</a:t>
            </a:r>
            <a:r>
              <a:rPr lang="en-US" sz="4374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en-US" sz="4374" b="1" kern="0" spc="-131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시각화</a:t>
            </a:r>
            <a:endParaRPr lang="en-US" sz="4374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D426D8-5ED6-85C3-4CEC-23838FD5B3D2}"/>
              </a:ext>
            </a:extLst>
          </p:cNvPr>
          <p:cNvSpPr txBox="1"/>
          <p:nvPr/>
        </p:nvSpPr>
        <p:spPr>
          <a:xfrm>
            <a:off x="194120" y="783193"/>
            <a:ext cx="7397496" cy="42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1800" b="1" kern="0" spc="-66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자치구별 </a:t>
            </a:r>
            <a:r>
              <a:rPr lang="ko-KR" altLang="en-US" sz="1800" b="1" kern="0" spc="-66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검거율</a:t>
            </a:r>
            <a:r>
              <a:rPr lang="ko-KR" altLang="en-US" sz="1800" b="1" kern="0" spc="-66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점수 데이터 </a:t>
            </a:r>
            <a:r>
              <a:rPr lang="ko-KR" altLang="en-US" sz="1800" b="1" kern="0" spc="-66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히트맵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13">
            <a:extLst>
              <a:ext uri="{FF2B5EF4-FFF2-40B4-BE49-F238E27FC236}">
                <a16:creationId xmlns:a16="http://schemas.microsoft.com/office/drawing/2014/main" id="{6C05B182-2182-598A-B72D-BAD78A36A005}"/>
              </a:ext>
            </a:extLst>
          </p:cNvPr>
          <p:cNvSpPr/>
          <p:nvPr/>
        </p:nvSpPr>
        <p:spPr>
          <a:xfrm>
            <a:off x="9523141" y="309662"/>
            <a:ext cx="4314760" cy="894800"/>
          </a:xfrm>
          <a:prstGeom prst="roundRect">
            <a:avLst/>
          </a:prstGeom>
          <a:solidFill>
            <a:srgbClr val="B1A6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검거율이 </a:t>
            </a:r>
            <a:r>
              <a:rPr kumimoji="1" lang="ko-KR" altLang="en-US" dirty="0" err="1"/>
              <a:t>높은지역에</a:t>
            </a:r>
            <a:r>
              <a:rPr kumimoji="1" lang="ko-KR" altLang="en-US" dirty="0"/>
              <a:t> 높은 점수 부여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9F1C5E-9DAD-45FA-B0E2-D4E53038A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90" y="1477566"/>
            <a:ext cx="12003455" cy="64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01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7227"/>
            <a:ext cx="14630400" cy="8229600"/>
          </a:xfrm>
          <a:prstGeom prst="rect">
            <a:avLst/>
          </a:prstGeom>
          <a:solidFill>
            <a:srgbClr val="6C6762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865755" y="29497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분석 결과</a:t>
            </a:r>
            <a:endParaRPr lang="en-US" sz="4374" dirty="0"/>
          </a:p>
        </p:txBody>
      </p:sp>
      <p:sp>
        <p:nvSpPr>
          <p:cNvPr id="10" name="Text 7"/>
          <p:cNvSpPr/>
          <p:nvPr/>
        </p:nvSpPr>
        <p:spPr>
          <a:xfrm>
            <a:off x="7662267" y="3448526"/>
            <a:ext cx="438376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584371" y="5422821"/>
            <a:ext cx="43837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662267" y="5422821"/>
            <a:ext cx="43837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5744DF-6538-1E8B-3C6F-9A3B0EC9C694}"/>
              </a:ext>
            </a:extLst>
          </p:cNvPr>
          <p:cNvGrpSpPr/>
          <p:nvPr/>
        </p:nvGrpSpPr>
        <p:grpSpPr>
          <a:xfrm>
            <a:off x="2178206" y="1375317"/>
            <a:ext cx="5099824" cy="5673630"/>
            <a:chOff x="2215376" y="1375317"/>
            <a:chExt cx="5099824" cy="567363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B26E3E7-C5AB-5D9D-E4BD-5D82511167FE}"/>
                </a:ext>
              </a:extLst>
            </p:cNvPr>
            <p:cNvGrpSpPr/>
            <p:nvPr/>
          </p:nvGrpSpPr>
          <p:grpSpPr>
            <a:xfrm>
              <a:off x="2355316" y="1844807"/>
              <a:ext cx="4855726" cy="2107525"/>
              <a:chOff x="2348389" y="1066772"/>
              <a:chExt cx="4855726" cy="2107525"/>
            </a:xfrm>
          </p:grpSpPr>
          <p:sp>
            <p:nvSpPr>
              <p:cNvPr id="11" name="Shape 8"/>
              <p:cNvSpPr/>
              <p:nvPr/>
            </p:nvSpPr>
            <p:spPr>
              <a:xfrm>
                <a:off x="2348389" y="1066772"/>
                <a:ext cx="4855726" cy="2107525"/>
              </a:xfrm>
              <a:prstGeom prst="roundRect">
                <a:avLst>
                  <a:gd name="adj" fmla="val 4744"/>
                </a:avLst>
              </a:prstGeom>
              <a:solidFill>
                <a:srgbClr val="B1A696"/>
              </a:solidFill>
              <a:ln w="13811">
                <a:noFill/>
                <a:prstDash val="solid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 9"/>
              <p:cNvSpPr/>
              <p:nvPr/>
            </p:nvSpPr>
            <p:spPr>
              <a:xfrm>
                <a:off x="2489368" y="1160251"/>
                <a:ext cx="2221944" cy="347186"/>
              </a:xfrm>
              <a:prstGeom prst="rect">
                <a:avLst/>
              </a:prstGeom>
              <a:solidFill>
                <a:srgbClr val="B1A696"/>
              </a:solidFill>
              <a:ln>
                <a:noFill/>
              </a:ln>
            </p:spPr>
            <p:txBody>
              <a:bodyPr wrap="none" rtlCol="0" anchor="t"/>
              <a:lstStyle/>
              <a:p>
                <a:pPr marL="0" indent="0">
                  <a:lnSpc>
                    <a:spcPts val="2734"/>
                  </a:lnSpc>
                  <a:buNone/>
                </a:pPr>
                <a:r>
                  <a:rPr lang="ko-KR" altLang="en-US" sz="2187" b="1" kern="0" spc="-66" dirty="0">
                    <a:solidFill>
                      <a:schemeClr val="bg1"/>
                    </a:solidFill>
                    <a:latin typeface="Overpass" pitchFamily="34" charset="0"/>
                    <a:ea typeface="Overpass" pitchFamily="34" charset="-122"/>
                    <a:cs typeface="Overpass" pitchFamily="34" charset="-120"/>
                  </a:rPr>
                  <a:t>범죄 발생율이 가장 낮은 지역구</a:t>
                </a:r>
                <a:endParaRPr lang="en-US" altLang="ko-KR" sz="2187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 4">
                <a:extLst>
                  <a:ext uri="{FF2B5EF4-FFF2-40B4-BE49-F238E27FC236}">
                    <a16:creationId xmlns:a16="http://schemas.microsoft.com/office/drawing/2014/main" id="{BEFA18D7-E482-1B03-BBB0-34336FB074FC}"/>
                  </a:ext>
                </a:extLst>
              </p:cNvPr>
              <p:cNvSpPr/>
              <p:nvPr/>
            </p:nvSpPr>
            <p:spPr>
              <a:xfrm>
                <a:off x="2582393" y="1736519"/>
                <a:ext cx="4383762" cy="710803"/>
              </a:xfrm>
              <a:prstGeom prst="rect">
                <a:avLst/>
              </a:prstGeom>
              <a:solidFill>
                <a:srgbClr val="B1A696"/>
              </a:solidFill>
              <a:ln>
                <a:noFill/>
              </a:ln>
            </p:spPr>
            <p:txBody>
              <a:bodyPr wrap="square" rtlCol="0" anchor="t"/>
              <a:lstStyle/>
              <a:p>
                <a:pPr marL="342900" indent="-342900">
                  <a:lnSpc>
                    <a:spcPts val="2799"/>
                  </a:lnSpc>
                  <a:buAutoNum type="arabicPeriod"/>
                </a:pPr>
                <a:r>
                  <a:rPr lang="ko-KR" altLang="en-US" sz="1750" dirty="0">
                    <a:solidFill>
                      <a:schemeClr val="bg1"/>
                    </a:solidFill>
                    <a:latin typeface="Overpass Medium" pitchFamily="34" charset="0"/>
                    <a:ea typeface="Overpass Medium" pitchFamily="34" charset="-122"/>
                    <a:cs typeface="Overpass Medium" pitchFamily="34" charset="-120"/>
                  </a:rPr>
                  <a:t>도봉구 </a:t>
                </a:r>
                <a:endParaRPr lang="en-US" altLang="ko-KR" sz="1750" dirty="0">
                  <a:solidFill>
                    <a:schemeClr val="bg1"/>
                  </a:solidFill>
                  <a:latin typeface="Overpass Medium" pitchFamily="34" charset="0"/>
                  <a:ea typeface="Overpass Medium" pitchFamily="34" charset="-122"/>
                  <a:cs typeface="Overpass Medium" pitchFamily="34" charset="-120"/>
                </a:endParaRPr>
              </a:p>
              <a:p>
                <a:pPr marL="342900" indent="-342900">
                  <a:lnSpc>
                    <a:spcPts val="2799"/>
                  </a:lnSpc>
                  <a:buAutoNum type="arabicPeriod"/>
                </a:pPr>
                <a:r>
                  <a:rPr lang="ko-KR" altLang="en-US" sz="1750" dirty="0">
                    <a:solidFill>
                      <a:schemeClr val="bg1"/>
                    </a:solidFill>
                    <a:latin typeface="Overpass Medium" pitchFamily="34" charset="0"/>
                    <a:ea typeface="Overpass Medium" pitchFamily="34" charset="-122"/>
                    <a:cs typeface="Overpass Medium" pitchFamily="34" charset="-120"/>
                  </a:rPr>
                  <a:t>성북구 </a:t>
                </a:r>
                <a:endParaRPr lang="en-US" altLang="ko-KR" sz="1750" dirty="0">
                  <a:solidFill>
                    <a:schemeClr val="bg1"/>
                  </a:solidFill>
                  <a:latin typeface="Overpass Medium" pitchFamily="34" charset="0"/>
                  <a:ea typeface="Overpass Medium" pitchFamily="34" charset="-122"/>
                  <a:cs typeface="Overpass Medium" pitchFamily="34" charset="-120"/>
                </a:endParaRPr>
              </a:p>
              <a:p>
                <a:pPr marL="342900" indent="-342900">
                  <a:lnSpc>
                    <a:spcPts val="2799"/>
                  </a:lnSpc>
                  <a:buFontTx/>
                  <a:buAutoNum type="arabicPeriod"/>
                </a:pPr>
                <a:r>
                  <a:rPr lang="ko-KR" altLang="en-US" sz="1750" dirty="0">
                    <a:solidFill>
                      <a:schemeClr val="bg1"/>
                    </a:solidFill>
                    <a:latin typeface="Overpass Medium" pitchFamily="34" charset="0"/>
                    <a:ea typeface="Overpass Medium" pitchFamily="34" charset="-122"/>
                    <a:cs typeface="Overpass Medium" pitchFamily="34" charset="-120"/>
                  </a:rPr>
                  <a:t>노원구</a:t>
                </a:r>
                <a:endParaRPr lang="en-US" altLang="ko-KR" sz="1750" dirty="0">
                  <a:solidFill>
                    <a:schemeClr val="bg1"/>
                  </a:solidFill>
                  <a:latin typeface="Overpass Medium" pitchFamily="34" charset="0"/>
                  <a:ea typeface="Overpass Medium" pitchFamily="34" charset="-122"/>
                  <a:cs typeface="Overpass Medium" pitchFamily="34" charset="-120"/>
                </a:endParaRPr>
              </a:p>
              <a:p>
                <a:pPr marL="342900" indent="-342900">
                  <a:lnSpc>
                    <a:spcPts val="2799"/>
                  </a:lnSpc>
                  <a:buAutoNum type="arabicPeriod"/>
                </a:pPr>
                <a:endParaRPr lang="en-US" sz="175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7EEF976-BE92-32B5-84FD-E4D90C2F2252}"/>
                </a:ext>
              </a:extLst>
            </p:cNvPr>
            <p:cNvGrpSpPr/>
            <p:nvPr/>
          </p:nvGrpSpPr>
          <p:grpSpPr>
            <a:xfrm>
              <a:off x="2341462" y="4277269"/>
              <a:ext cx="4855726" cy="2107525"/>
              <a:chOff x="2334535" y="3499234"/>
              <a:chExt cx="4855726" cy="2107525"/>
            </a:xfrm>
          </p:grpSpPr>
          <p:sp>
            <p:nvSpPr>
              <p:cNvPr id="22" name="Shape 8">
                <a:extLst>
                  <a:ext uri="{FF2B5EF4-FFF2-40B4-BE49-F238E27FC236}">
                    <a16:creationId xmlns:a16="http://schemas.microsoft.com/office/drawing/2014/main" id="{18FFD5AD-2714-1280-EFAE-8262D5F7B5C3}"/>
                  </a:ext>
                </a:extLst>
              </p:cNvPr>
              <p:cNvSpPr/>
              <p:nvPr/>
            </p:nvSpPr>
            <p:spPr>
              <a:xfrm>
                <a:off x="2334535" y="3499234"/>
                <a:ext cx="4855726" cy="2107525"/>
              </a:xfrm>
              <a:prstGeom prst="roundRect">
                <a:avLst>
                  <a:gd name="adj" fmla="val 4744"/>
                </a:avLst>
              </a:prstGeom>
              <a:solidFill>
                <a:srgbClr val="B1A696"/>
              </a:solidFill>
              <a:ln w="13811">
                <a:noFill/>
                <a:prstDash val="solid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 9">
                <a:extLst>
                  <a:ext uri="{FF2B5EF4-FFF2-40B4-BE49-F238E27FC236}">
                    <a16:creationId xmlns:a16="http://schemas.microsoft.com/office/drawing/2014/main" id="{3AC149F2-9651-898B-4BD2-B5220AD62EEA}"/>
                  </a:ext>
                </a:extLst>
              </p:cNvPr>
              <p:cNvSpPr/>
              <p:nvPr/>
            </p:nvSpPr>
            <p:spPr>
              <a:xfrm>
                <a:off x="2475514" y="3592713"/>
                <a:ext cx="2221944" cy="347186"/>
              </a:xfrm>
              <a:prstGeom prst="rect">
                <a:avLst/>
              </a:prstGeom>
              <a:solidFill>
                <a:srgbClr val="B1A696"/>
              </a:solidFill>
              <a:ln>
                <a:noFill/>
              </a:ln>
            </p:spPr>
            <p:txBody>
              <a:bodyPr wrap="none" rtlCol="0" anchor="t"/>
              <a:lstStyle/>
              <a:p>
                <a:pPr marL="0" indent="0">
                  <a:lnSpc>
                    <a:spcPts val="2734"/>
                  </a:lnSpc>
                  <a:buNone/>
                </a:pPr>
                <a:r>
                  <a:rPr lang="ko-KR" altLang="en-US" sz="2187" b="1" kern="0" spc="-66" dirty="0">
                    <a:solidFill>
                      <a:schemeClr val="bg1"/>
                    </a:solidFill>
                    <a:latin typeface="Overpass" pitchFamily="34" charset="0"/>
                    <a:ea typeface="Overpass" pitchFamily="34" charset="-122"/>
                    <a:cs typeface="Overpass" pitchFamily="34" charset="-120"/>
                  </a:rPr>
                  <a:t>검거율이 가장 높은 지역구</a:t>
                </a:r>
                <a:endParaRPr lang="en-US" altLang="ko-KR" sz="2187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 4">
                <a:extLst>
                  <a:ext uri="{FF2B5EF4-FFF2-40B4-BE49-F238E27FC236}">
                    <a16:creationId xmlns:a16="http://schemas.microsoft.com/office/drawing/2014/main" id="{7F20CC5A-4964-4A03-4F91-CFE557F87945}"/>
                  </a:ext>
                </a:extLst>
              </p:cNvPr>
              <p:cNvSpPr/>
              <p:nvPr/>
            </p:nvSpPr>
            <p:spPr>
              <a:xfrm>
                <a:off x="2596247" y="4173049"/>
                <a:ext cx="4383762" cy="710803"/>
              </a:xfrm>
              <a:prstGeom prst="rect">
                <a:avLst/>
              </a:prstGeom>
              <a:solidFill>
                <a:srgbClr val="B1A696"/>
              </a:solidFill>
              <a:ln>
                <a:noFill/>
              </a:ln>
            </p:spPr>
            <p:txBody>
              <a:bodyPr wrap="square" rtlCol="0" anchor="t"/>
              <a:lstStyle/>
              <a:p>
                <a:pPr marL="342900" indent="-342900">
                  <a:lnSpc>
                    <a:spcPts val="2799"/>
                  </a:lnSpc>
                  <a:buAutoNum type="arabicPeriod"/>
                </a:pPr>
                <a:r>
                  <a:rPr lang="ko-KR" altLang="en-US" sz="1750" dirty="0">
                    <a:solidFill>
                      <a:schemeClr val="bg1"/>
                    </a:solidFill>
                    <a:latin typeface="Overpass Medium" pitchFamily="34" charset="0"/>
                    <a:ea typeface="Overpass Medium" pitchFamily="34" charset="-122"/>
                    <a:cs typeface="Overpass Medium" pitchFamily="34" charset="-120"/>
                  </a:rPr>
                  <a:t>종로구</a:t>
                </a:r>
                <a:endParaRPr lang="en-US" altLang="ko-KR" sz="1750" dirty="0">
                  <a:solidFill>
                    <a:schemeClr val="bg1"/>
                  </a:solidFill>
                  <a:latin typeface="Overpass Medium" pitchFamily="34" charset="0"/>
                  <a:ea typeface="Overpass Medium" pitchFamily="34" charset="-122"/>
                  <a:cs typeface="Overpass Medium" pitchFamily="34" charset="-120"/>
                </a:endParaRPr>
              </a:p>
              <a:p>
                <a:pPr marL="342900" indent="-342900">
                  <a:lnSpc>
                    <a:spcPts val="2799"/>
                  </a:lnSpc>
                  <a:buFontTx/>
                  <a:buAutoNum type="arabicPeriod"/>
                </a:pPr>
                <a:r>
                  <a:rPr lang="ko-KR" altLang="en-US" sz="1750" dirty="0">
                    <a:solidFill>
                      <a:schemeClr val="bg1"/>
                    </a:solidFill>
                    <a:latin typeface="Overpass Medium" pitchFamily="34" charset="0"/>
                    <a:ea typeface="Overpass Medium" pitchFamily="34" charset="-122"/>
                    <a:cs typeface="Overpass Medium" pitchFamily="34" charset="-120"/>
                  </a:rPr>
                  <a:t>강북구</a:t>
                </a:r>
                <a:endParaRPr lang="en-US" altLang="ko-KR" sz="1750" dirty="0">
                  <a:solidFill>
                    <a:schemeClr val="bg1"/>
                  </a:solidFill>
                  <a:latin typeface="Overpass Medium" pitchFamily="34" charset="0"/>
                  <a:ea typeface="Overpass Medium" pitchFamily="34" charset="-122"/>
                  <a:cs typeface="Overpass Medium" pitchFamily="34" charset="-120"/>
                </a:endParaRPr>
              </a:p>
              <a:p>
                <a:pPr marL="342900" indent="-342900">
                  <a:lnSpc>
                    <a:spcPts val="2799"/>
                  </a:lnSpc>
                  <a:buFontTx/>
                  <a:buAutoNum type="arabicPeriod"/>
                </a:pPr>
                <a:r>
                  <a:rPr lang="ko-KR" altLang="en-US" sz="1750" dirty="0">
                    <a:solidFill>
                      <a:schemeClr val="bg1"/>
                    </a:solidFill>
                    <a:latin typeface="Overpass Medium" pitchFamily="34" charset="0"/>
                    <a:ea typeface="Overpass Medium" pitchFamily="34" charset="-122"/>
                    <a:cs typeface="Overpass Medium" pitchFamily="34" charset="-120"/>
                  </a:rPr>
                  <a:t>강서구</a:t>
                </a:r>
                <a:endParaRPr lang="en-US" altLang="ko-KR" sz="1750" dirty="0">
                  <a:solidFill>
                    <a:schemeClr val="bg1"/>
                  </a:solidFill>
                  <a:latin typeface="Overpass Medium" pitchFamily="34" charset="0"/>
                  <a:ea typeface="Overpass Medium" pitchFamily="34" charset="-122"/>
                  <a:cs typeface="Overpass Medium" pitchFamily="34" charset="-120"/>
                </a:endParaRPr>
              </a:p>
              <a:p>
                <a:pPr marL="342900" indent="-342900">
                  <a:lnSpc>
                    <a:spcPts val="2799"/>
                  </a:lnSpc>
                  <a:buAutoNum type="arabicPeriod"/>
                </a:pPr>
                <a:endParaRPr lang="en-US" sz="17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15658987-058C-8F64-0C8B-EA74B40AAEC0}"/>
                </a:ext>
              </a:extLst>
            </p:cNvPr>
            <p:cNvSpPr/>
            <p:nvPr/>
          </p:nvSpPr>
          <p:spPr>
            <a:xfrm>
              <a:off x="2215376" y="1375317"/>
              <a:ext cx="5099824" cy="5464098"/>
            </a:xfrm>
            <a:prstGeom prst="roundRect">
              <a:avLst/>
            </a:prstGeom>
            <a:noFill/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9048F4C3-52B7-3866-2FD3-5D3766640BD9}"/>
                </a:ext>
              </a:extLst>
            </p:cNvPr>
            <p:cNvSpPr/>
            <p:nvPr/>
          </p:nvSpPr>
          <p:spPr>
            <a:xfrm>
              <a:off x="2560859" y="6653071"/>
              <a:ext cx="4314760" cy="395876"/>
            </a:xfrm>
            <a:prstGeom prst="roundRect">
              <a:avLst/>
            </a:prstGeom>
            <a:solidFill>
              <a:srgbClr val="B1A6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AFBD417-D57B-AE6F-1E12-B3A4C1938C05}"/>
                </a:ext>
              </a:extLst>
            </p:cNvPr>
            <p:cNvSpPr txBox="1"/>
            <p:nvPr/>
          </p:nvSpPr>
          <p:spPr>
            <a:xfrm>
              <a:off x="2560859" y="6681732"/>
              <a:ext cx="4314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dirty="0"/>
                <a:t>안전 지역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2BD4424-AC4A-68A7-CC3C-9E40C94E6599}"/>
              </a:ext>
            </a:extLst>
          </p:cNvPr>
          <p:cNvGrpSpPr/>
          <p:nvPr/>
        </p:nvGrpSpPr>
        <p:grpSpPr>
          <a:xfrm>
            <a:off x="7392733" y="1375317"/>
            <a:ext cx="5099824" cy="5653423"/>
            <a:chOff x="7362997" y="1375317"/>
            <a:chExt cx="5099824" cy="565342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F750D6B-A0D5-9743-E7EF-38A098E001DF}"/>
                </a:ext>
              </a:extLst>
            </p:cNvPr>
            <p:cNvGrpSpPr/>
            <p:nvPr/>
          </p:nvGrpSpPr>
          <p:grpSpPr>
            <a:xfrm>
              <a:off x="7433212" y="1844807"/>
              <a:ext cx="4855726" cy="2107525"/>
              <a:chOff x="7426285" y="1268647"/>
              <a:chExt cx="4855726" cy="2107525"/>
            </a:xfrm>
            <a:solidFill>
              <a:srgbClr val="B1A696"/>
            </a:solidFill>
          </p:grpSpPr>
          <p:sp>
            <p:nvSpPr>
              <p:cNvPr id="14" name="Shape 11"/>
              <p:cNvSpPr/>
              <p:nvPr/>
            </p:nvSpPr>
            <p:spPr>
              <a:xfrm>
                <a:off x="7426285" y="1268647"/>
                <a:ext cx="4855726" cy="2107525"/>
              </a:xfrm>
              <a:prstGeom prst="roundRect">
                <a:avLst>
                  <a:gd name="adj" fmla="val 4744"/>
                </a:avLst>
              </a:prstGeom>
              <a:grpFill/>
              <a:ln w="13811">
                <a:noFill/>
                <a:prstDash val="solid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 12"/>
              <p:cNvSpPr/>
              <p:nvPr/>
            </p:nvSpPr>
            <p:spPr>
              <a:xfrm>
                <a:off x="7697892" y="1362129"/>
                <a:ext cx="2221944" cy="347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 anchor="t"/>
              <a:lstStyle/>
              <a:p>
                <a:pPr marL="0" indent="0">
                  <a:lnSpc>
                    <a:spcPts val="2734"/>
                  </a:lnSpc>
                  <a:buNone/>
                </a:pPr>
                <a:r>
                  <a:rPr lang="ko-KR" altLang="en-US" sz="2187" b="1" kern="0" spc="-66" dirty="0">
                    <a:solidFill>
                      <a:schemeClr val="bg1"/>
                    </a:solidFill>
                    <a:latin typeface="Overpass" pitchFamily="34" charset="0"/>
                    <a:ea typeface="Overpass" pitchFamily="34" charset="-122"/>
                    <a:cs typeface="Overpass" pitchFamily="34" charset="-120"/>
                  </a:rPr>
                  <a:t>범죄 발생율이 가장 높은 지역구</a:t>
                </a:r>
                <a:endParaRPr lang="en-US" altLang="ko-KR" sz="2187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 4">
                <a:extLst>
                  <a:ext uri="{FF2B5EF4-FFF2-40B4-BE49-F238E27FC236}">
                    <a16:creationId xmlns:a16="http://schemas.microsoft.com/office/drawing/2014/main" id="{2B3C5C8A-43FD-60DB-060C-FE8CD6C3674A}"/>
                  </a:ext>
                </a:extLst>
              </p:cNvPr>
              <p:cNvSpPr/>
              <p:nvPr/>
            </p:nvSpPr>
            <p:spPr>
              <a:xfrm>
                <a:off x="7663042" y="1936419"/>
                <a:ext cx="4383762" cy="71080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 anchor="t"/>
              <a:lstStyle/>
              <a:p>
                <a:pPr marL="0" indent="0">
                  <a:lnSpc>
                    <a:spcPts val="2799"/>
                  </a:lnSpc>
                  <a:buNone/>
                </a:pPr>
                <a:endParaRPr lang="en-US" sz="17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 4">
              <a:extLst>
                <a:ext uri="{FF2B5EF4-FFF2-40B4-BE49-F238E27FC236}">
                  <a16:creationId xmlns:a16="http://schemas.microsoft.com/office/drawing/2014/main" id="{DA6559DC-7886-276F-120B-ABB00F89DE61}"/>
                </a:ext>
              </a:extLst>
            </p:cNvPr>
            <p:cNvSpPr/>
            <p:nvPr/>
          </p:nvSpPr>
          <p:spPr>
            <a:xfrm>
              <a:off x="7655340" y="2520256"/>
              <a:ext cx="4383762" cy="710803"/>
            </a:xfrm>
            <a:prstGeom prst="rect">
              <a:avLst/>
            </a:prstGeom>
            <a:solidFill>
              <a:srgbClr val="B1A696"/>
            </a:solidFill>
            <a:ln>
              <a:noFill/>
            </a:ln>
          </p:spPr>
          <p:txBody>
            <a:bodyPr wrap="square" rtlCol="0" anchor="t"/>
            <a:lstStyle/>
            <a:p>
              <a:pPr marL="342900" indent="-342900">
                <a:lnSpc>
                  <a:spcPts val="2799"/>
                </a:lnSpc>
                <a:buAutoNum type="arabicPeriod"/>
              </a:pPr>
              <a:r>
                <a:rPr lang="ko-KR" altLang="en-US" sz="1750" dirty="0">
                  <a:solidFill>
                    <a:schemeClr val="bg1"/>
                  </a:solidFill>
                  <a:latin typeface="Overpass Medium" pitchFamily="34" charset="0"/>
                  <a:ea typeface="Overpass Medium" pitchFamily="34" charset="-122"/>
                  <a:cs typeface="Overpass Medium" pitchFamily="34" charset="-120"/>
                </a:rPr>
                <a:t>중구</a:t>
              </a:r>
              <a:endPara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endParaRPr>
            </a:p>
            <a:p>
              <a:pPr marL="342900" indent="-342900">
                <a:lnSpc>
                  <a:spcPts val="2799"/>
                </a:lnSpc>
                <a:buAutoNum type="arabicPeriod"/>
              </a:pPr>
              <a:r>
                <a:rPr lang="ko-KR" altLang="en-US" sz="1750" dirty="0">
                  <a:solidFill>
                    <a:schemeClr val="bg1"/>
                  </a:solidFill>
                  <a:latin typeface="Overpass Medium" pitchFamily="34" charset="0"/>
                  <a:ea typeface="Overpass Medium" pitchFamily="34" charset="-122"/>
                  <a:cs typeface="Overpass Medium" pitchFamily="34" charset="-120"/>
                </a:rPr>
                <a:t>종로구     </a:t>
              </a:r>
              <a:endPara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endParaRPr>
            </a:p>
            <a:p>
              <a:pPr marL="342900" indent="-342900">
                <a:lnSpc>
                  <a:spcPts val="2799"/>
                </a:lnSpc>
                <a:buFontTx/>
                <a:buAutoNum type="arabicPeriod"/>
              </a:pPr>
              <a:r>
                <a:rPr lang="ko-KR" altLang="en-US" sz="1750" dirty="0">
                  <a:solidFill>
                    <a:schemeClr val="bg1"/>
                  </a:solidFill>
                  <a:latin typeface="Overpass Medium" pitchFamily="34" charset="0"/>
                  <a:ea typeface="Overpass Medium" pitchFamily="34" charset="-122"/>
                  <a:cs typeface="Overpass Medium" pitchFamily="34" charset="-120"/>
                </a:rPr>
                <a:t>영등포구</a:t>
              </a:r>
              <a:endPara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endParaRPr>
            </a:p>
            <a:p>
              <a:pPr marL="342900" indent="-342900">
                <a:lnSpc>
                  <a:spcPts val="2799"/>
                </a:lnSpc>
                <a:buAutoNum type="arabicPeriod"/>
              </a:pPr>
              <a:endParaRPr lang="en-US" sz="1750" dirty="0">
                <a:solidFill>
                  <a:schemeClr val="bg1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72C2A77-C63B-96BD-87A0-2A47153697F9}"/>
                </a:ext>
              </a:extLst>
            </p:cNvPr>
            <p:cNvGrpSpPr/>
            <p:nvPr/>
          </p:nvGrpSpPr>
          <p:grpSpPr>
            <a:xfrm>
              <a:off x="7419358" y="4277269"/>
              <a:ext cx="4855726" cy="2107525"/>
              <a:chOff x="7412431" y="3499234"/>
              <a:chExt cx="4855726" cy="2107525"/>
            </a:xfrm>
          </p:grpSpPr>
          <p:sp>
            <p:nvSpPr>
              <p:cNvPr id="24" name="Shape 11">
                <a:extLst>
                  <a:ext uri="{FF2B5EF4-FFF2-40B4-BE49-F238E27FC236}">
                    <a16:creationId xmlns:a16="http://schemas.microsoft.com/office/drawing/2014/main" id="{1774FB21-D3DA-E39C-36AA-320198C08C68}"/>
                  </a:ext>
                </a:extLst>
              </p:cNvPr>
              <p:cNvSpPr/>
              <p:nvPr/>
            </p:nvSpPr>
            <p:spPr>
              <a:xfrm>
                <a:off x="7412431" y="3499234"/>
                <a:ext cx="4855726" cy="2107525"/>
              </a:xfrm>
              <a:prstGeom prst="roundRect">
                <a:avLst>
                  <a:gd name="adj" fmla="val 4744"/>
                </a:avLst>
              </a:prstGeom>
              <a:solidFill>
                <a:srgbClr val="B1A696"/>
              </a:solidFill>
              <a:ln w="13811">
                <a:noFill/>
                <a:prstDash val="solid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 12">
                <a:extLst>
                  <a:ext uri="{FF2B5EF4-FFF2-40B4-BE49-F238E27FC236}">
                    <a16:creationId xmlns:a16="http://schemas.microsoft.com/office/drawing/2014/main" id="{CD2743CE-04D8-8141-0878-5DE84557D923}"/>
                  </a:ext>
                </a:extLst>
              </p:cNvPr>
              <p:cNvSpPr/>
              <p:nvPr/>
            </p:nvSpPr>
            <p:spPr>
              <a:xfrm>
                <a:off x="7684038" y="3592716"/>
                <a:ext cx="2221944" cy="347186"/>
              </a:xfrm>
              <a:prstGeom prst="rect">
                <a:avLst/>
              </a:prstGeom>
              <a:solidFill>
                <a:srgbClr val="B1A696"/>
              </a:solidFill>
              <a:ln>
                <a:noFill/>
              </a:ln>
            </p:spPr>
            <p:txBody>
              <a:bodyPr wrap="none" rtlCol="0" anchor="t"/>
              <a:lstStyle/>
              <a:p>
                <a:pPr marL="0" indent="0">
                  <a:lnSpc>
                    <a:spcPts val="2734"/>
                  </a:lnSpc>
                  <a:buNone/>
                </a:pPr>
                <a:r>
                  <a:rPr lang="ko-KR" altLang="en-US" sz="2187" b="1" kern="0" spc="-66" dirty="0">
                    <a:solidFill>
                      <a:schemeClr val="bg1"/>
                    </a:solidFill>
                    <a:latin typeface="Overpass" pitchFamily="34" charset="0"/>
                    <a:ea typeface="Overpass" pitchFamily="34" charset="-122"/>
                    <a:cs typeface="Overpass" pitchFamily="34" charset="-120"/>
                  </a:rPr>
                  <a:t>검거율이 가장 낮은 지역구</a:t>
                </a:r>
                <a:endParaRPr lang="en-US" altLang="ko-KR" sz="2187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 4">
                <a:extLst>
                  <a:ext uri="{FF2B5EF4-FFF2-40B4-BE49-F238E27FC236}">
                    <a16:creationId xmlns:a16="http://schemas.microsoft.com/office/drawing/2014/main" id="{6D2FEB0B-AE93-BEF5-F7C7-1F47D8DD2CF5}"/>
                  </a:ext>
                </a:extLst>
              </p:cNvPr>
              <p:cNvSpPr/>
              <p:nvPr/>
            </p:nvSpPr>
            <p:spPr>
              <a:xfrm>
                <a:off x="7662267" y="4178751"/>
                <a:ext cx="4383762" cy="710803"/>
              </a:xfrm>
              <a:prstGeom prst="rect">
                <a:avLst/>
              </a:prstGeom>
              <a:solidFill>
                <a:srgbClr val="B1A696"/>
              </a:solidFill>
              <a:ln>
                <a:noFill/>
              </a:ln>
            </p:spPr>
            <p:txBody>
              <a:bodyPr wrap="square" rtlCol="0" anchor="t"/>
              <a:lstStyle/>
              <a:p>
                <a:pPr marL="342900" indent="-342900">
                  <a:lnSpc>
                    <a:spcPts val="2799"/>
                  </a:lnSpc>
                  <a:buAutoNum type="arabicPeriod"/>
                </a:pPr>
                <a:r>
                  <a:rPr lang="ko-KR" altLang="en-US" sz="1750" dirty="0">
                    <a:solidFill>
                      <a:schemeClr val="bg1"/>
                    </a:solidFill>
                    <a:latin typeface="Overpass Medium" pitchFamily="34" charset="0"/>
                    <a:ea typeface="Overpass Medium" pitchFamily="34" charset="-122"/>
                    <a:cs typeface="Overpass Medium" pitchFamily="34" charset="-120"/>
                  </a:rPr>
                  <a:t>영등포구</a:t>
                </a:r>
                <a:endParaRPr lang="en-US" altLang="ko-KR" sz="1750" dirty="0">
                  <a:solidFill>
                    <a:schemeClr val="bg1"/>
                  </a:solidFill>
                  <a:latin typeface="Overpass Medium" pitchFamily="34" charset="0"/>
                  <a:ea typeface="Overpass Medium" pitchFamily="34" charset="-122"/>
                  <a:cs typeface="Overpass Medium" pitchFamily="34" charset="-120"/>
                </a:endParaRPr>
              </a:p>
              <a:p>
                <a:pPr marL="342900" indent="-342900">
                  <a:lnSpc>
                    <a:spcPts val="2799"/>
                  </a:lnSpc>
                  <a:buFontTx/>
                  <a:buAutoNum type="arabicPeriod"/>
                </a:pPr>
                <a:r>
                  <a:rPr lang="ko-KR" altLang="en-US" sz="1750" dirty="0">
                    <a:solidFill>
                      <a:schemeClr val="bg1"/>
                    </a:solidFill>
                    <a:latin typeface="Overpass Medium" pitchFamily="34" charset="0"/>
                    <a:ea typeface="Overpass Medium" pitchFamily="34" charset="-122"/>
                    <a:cs typeface="Overpass Medium" pitchFamily="34" charset="-120"/>
                  </a:rPr>
                  <a:t>동작구</a:t>
                </a:r>
                <a:endParaRPr lang="en-US" altLang="ko-KR" sz="1750" dirty="0">
                  <a:solidFill>
                    <a:schemeClr val="bg1"/>
                  </a:solidFill>
                  <a:latin typeface="Overpass Medium" pitchFamily="34" charset="0"/>
                  <a:ea typeface="Overpass Medium" pitchFamily="34" charset="-122"/>
                  <a:cs typeface="Overpass Medium" pitchFamily="34" charset="-120"/>
                </a:endParaRPr>
              </a:p>
              <a:p>
                <a:pPr marL="342900" indent="-342900">
                  <a:lnSpc>
                    <a:spcPts val="2799"/>
                  </a:lnSpc>
                  <a:buFontTx/>
                  <a:buAutoNum type="arabicPeriod"/>
                </a:pPr>
                <a:r>
                  <a:rPr lang="ko-KR" altLang="en-US" sz="1750" dirty="0">
                    <a:solidFill>
                      <a:schemeClr val="bg1"/>
                    </a:solidFill>
                    <a:latin typeface="Overpass Medium" pitchFamily="34" charset="0"/>
                    <a:ea typeface="Overpass Medium" pitchFamily="34" charset="-122"/>
                    <a:cs typeface="Overpass Medium" pitchFamily="34" charset="-120"/>
                  </a:rPr>
                  <a:t>마포구</a:t>
                </a:r>
                <a:endParaRPr lang="en-US" altLang="ko-KR" sz="1750" dirty="0">
                  <a:solidFill>
                    <a:schemeClr val="bg1"/>
                  </a:solidFill>
                  <a:latin typeface="Overpass Medium" pitchFamily="34" charset="0"/>
                  <a:ea typeface="Overpass Medium" pitchFamily="34" charset="-122"/>
                  <a:cs typeface="Overpass Medium" pitchFamily="34" charset="-120"/>
                </a:endParaRPr>
              </a:p>
              <a:p>
                <a:pPr marL="342900" indent="-342900">
                  <a:lnSpc>
                    <a:spcPts val="2799"/>
                  </a:lnSpc>
                  <a:buAutoNum type="arabicPeriod"/>
                </a:pPr>
                <a:endParaRPr lang="en-US" sz="17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C54D608-6DA7-CF8A-511E-55B64BF0D05D}"/>
                </a:ext>
              </a:extLst>
            </p:cNvPr>
            <p:cNvSpPr/>
            <p:nvPr/>
          </p:nvSpPr>
          <p:spPr>
            <a:xfrm>
              <a:off x="7362997" y="1375317"/>
              <a:ext cx="5099824" cy="5464098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685DAF7A-B07A-D289-654D-9AE85D537361}"/>
                </a:ext>
              </a:extLst>
            </p:cNvPr>
            <p:cNvSpPr/>
            <p:nvPr/>
          </p:nvSpPr>
          <p:spPr>
            <a:xfrm>
              <a:off x="7724342" y="6632864"/>
              <a:ext cx="4314760" cy="395876"/>
            </a:xfrm>
            <a:prstGeom prst="roundRect">
              <a:avLst/>
            </a:prstGeom>
            <a:solidFill>
              <a:srgbClr val="B1A6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F0B2DC-3F8F-9ED4-23A3-68D9354180CA}"/>
                </a:ext>
              </a:extLst>
            </p:cNvPr>
            <p:cNvSpPr txBox="1"/>
            <p:nvPr/>
          </p:nvSpPr>
          <p:spPr>
            <a:xfrm>
              <a:off x="7724342" y="6661525"/>
              <a:ext cx="4314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dirty="0"/>
                <a:t>위험 지역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286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C6762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11475" y="34069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비고</a:t>
            </a:r>
            <a:endParaRPr lang="en-US" sz="4374" dirty="0"/>
          </a:p>
        </p:txBody>
      </p:sp>
      <p:sp>
        <p:nvSpPr>
          <p:cNvPr id="10" name="Text 7"/>
          <p:cNvSpPr/>
          <p:nvPr/>
        </p:nvSpPr>
        <p:spPr>
          <a:xfrm>
            <a:off x="7662267" y="3448526"/>
            <a:ext cx="438376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584371" y="5422821"/>
            <a:ext cx="43837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662267" y="5422821"/>
            <a:ext cx="43837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0AB16-A6F2-45C0-BCCE-076442719D45}"/>
              </a:ext>
            </a:extLst>
          </p:cNvPr>
          <p:cNvSpPr txBox="1"/>
          <p:nvPr/>
        </p:nvSpPr>
        <p:spPr>
          <a:xfrm>
            <a:off x="1075272" y="1262008"/>
            <a:ext cx="1349586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kern="0" spc="-131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서울열린데이터광장</a:t>
            </a:r>
            <a:endParaRPr lang="en-US" altLang="ko-KR" sz="3200" b="1" kern="0" spc="-131" dirty="0">
              <a:solidFill>
                <a:schemeClr val="bg1"/>
              </a:solidFill>
              <a:latin typeface="Overpass" pitchFamily="34" charset="0"/>
              <a:ea typeface="Overpass" pitchFamily="34" charset="-122"/>
              <a:cs typeface="Overpass" pitchFamily="34" charset="-120"/>
            </a:endParaRPr>
          </a:p>
          <a:p>
            <a:pPr lvl="2"/>
            <a:r>
              <a:rPr kumimoji="1" lang="en-US" altLang="ko-KR" sz="2800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	</a:t>
            </a:r>
            <a:r>
              <a:rPr kumimoji="1" lang="ko-KR" altLang="en-US" sz="2400" b="1" kern="0" spc="-131" dirty="0">
                <a:solidFill>
                  <a:schemeClr val="bg1"/>
                </a:solidFill>
                <a:latin typeface="Overpass Medium" pitchFamily="2" charset="0"/>
                <a:ea typeface="Overpass" pitchFamily="34" charset="-122"/>
                <a:cs typeface="Overpass" pitchFamily="34" charset="-120"/>
              </a:rPr>
              <a:t>자치구별 등록주민현황</a:t>
            </a:r>
            <a:endParaRPr kumimoji="1" lang="en-US" altLang="ko-KR" sz="2400" b="1" kern="0" spc="-131" dirty="0">
              <a:solidFill>
                <a:schemeClr val="bg1"/>
              </a:solidFill>
              <a:latin typeface="Overpass Medium" pitchFamily="2" charset="0"/>
              <a:ea typeface="Overpass" pitchFamily="34" charset="-122"/>
              <a:cs typeface="Overpass" pitchFamily="34" charset="-120"/>
            </a:endParaRPr>
          </a:p>
          <a:p>
            <a:pPr lvl="2"/>
            <a:r>
              <a:rPr kumimoji="1" lang="en-US" altLang="ko-KR" sz="3600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	</a:t>
            </a:r>
            <a:r>
              <a:rPr kumimoji="1" lang="en-US" altLang="ko-KR" sz="2800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- </a:t>
            </a:r>
            <a:r>
              <a:rPr kumimoji="1" lang="en-US" altLang="ko-KR" sz="2000" kern="0" spc="-131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https://</a:t>
            </a:r>
            <a:r>
              <a:rPr kumimoji="1" lang="en-US" altLang="ko-KR" sz="2000" kern="0" spc="-131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data.seoul.go.kr</a:t>
            </a:r>
            <a:r>
              <a:rPr kumimoji="1" lang="en-US" altLang="ko-KR" sz="2000" kern="0" spc="-131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/</a:t>
            </a:r>
            <a:r>
              <a:rPr kumimoji="1" lang="en-US" altLang="ko-KR" sz="2000" kern="0" spc="-131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dataList</a:t>
            </a:r>
            <a:r>
              <a:rPr kumimoji="1" lang="en-US" altLang="ko-KR" sz="2000" kern="0" spc="-131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/11067/S/2/</a:t>
            </a:r>
            <a:r>
              <a:rPr kumimoji="1" lang="en-US" altLang="ko-KR" sz="2000" kern="0" spc="-131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datasetView.do</a:t>
            </a:r>
            <a:endParaRPr kumimoji="1" lang="en-US" altLang="ko-KR" sz="2800" kern="0" spc="-131" dirty="0">
              <a:solidFill>
                <a:schemeClr val="bg1"/>
              </a:solidFill>
              <a:latin typeface="Overpass Medium" pitchFamily="2" charset="0"/>
              <a:ea typeface="Overpass Medium" pitchFamily="34" charset="-122"/>
              <a:cs typeface="Overpass Medium" pitchFamily="34" charset="-120"/>
            </a:endParaRPr>
          </a:p>
          <a:p>
            <a:pPr lvl="2"/>
            <a:r>
              <a:rPr kumimoji="1" lang="ko-KR" altLang="en-US" sz="2400" b="1" kern="0" spc="-131" dirty="0">
                <a:solidFill>
                  <a:schemeClr val="bg1"/>
                </a:solidFill>
                <a:latin typeface="Overpass Medium" pitchFamily="2" charset="0"/>
                <a:ea typeface="Overpass" pitchFamily="34" charset="-122"/>
                <a:cs typeface="Overpass" pitchFamily="34" charset="-120"/>
              </a:rPr>
              <a:t>자치구별 </a:t>
            </a:r>
            <a:r>
              <a:rPr kumimoji="1" lang="en-US" altLang="ko-KR" sz="2400" b="1" kern="0" spc="-131" dirty="0">
                <a:solidFill>
                  <a:schemeClr val="bg1"/>
                </a:solidFill>
                <a:latin typeface="Overpass Medium" pitchFamily="2" charset="0"/>
                <a:ea typeface="Overpass" pitchFamily="34" charset="-122"/>
                <a:cs typeface="Overpass" pitchFamily="34" charset="-120"/>
              </a:rPr>
              <a:t>5</a:t>
            </a:r>
            <a:r>
              <a:rPr kumimoji="1" lang="ko-KR" altLang="en-US" sz="2400" b="1" kern="0" spc="-131" dirty="0">
                <a:solidFill>
                  <a:schemeClr val="bg1"/>
                </a:solidFill>
                <a:latin typeface="Overpass Medium" pitchFamily="2" charset="0"/>
                <a:ea typeface="Overpass" pitchFamily="34" charset="-122"/>
                <a:cs typeface="Overpass" pitchFamily="34" charset="-120"/>
              </a:rPr>
              <a:t>대 범죄 발생 현황</a:t>
            </a:r>
            <a:endParaRPr kumimoji="1" lang="en-US" altLang="ko-KR" sz="2400" b="1" kern="0" spc="-131" dirty="0">
              <a:solidFill>
                <a:schemeClr val="bg1"/>
              </a:solidFill>
              <a:latin typeface="Overpass Medium" pitchFamily="2" charset="0"/>
              <a:ea typeface="Overpass" pitchFamily="34" charset="-122"/>
              <a:cs typeface="Overpass" pitchFamily="34" charset="-120"/>
            </a:endParaRPr>
          </a:p>
          <a:p>
            <a:pPr lvl="2"/>
            <a:r>
              <a:rPr kumimoji="1" lang="en-US" altLang="ko-KR" sz="2800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	- </a:t>
            </a:r>
            <a:r>
              <a:rPr kumimoji="1" lang="en-US" altLang="ko-KR" sz="2000" kern="0" spc="-131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https://</a:t>
            </a:r>
            <a:r>
              <a:rPr kumimoji="1" lang="en-US" altLang="ko-KR" sz="2000" kern="0" spc="-131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data.seoul.go.kr</a:t>
            </a:r>
            <a:r>
              <a:rPr kumimoji="1" lang="en-US" altLang="ko-KR" sz="2000" kern="0" spc="-131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/</a:t>
            </a:r>
            <a:r>
              <a:rPr kumimoji="1" lang="en-US" altLang="ko-KR" sz="2000" kern="0" spc="-131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dataList</a:t>
            </a:r>
            <a:r>
              <a:rPr kumimoji="1" lang="en-US" altLang="ko-KR" sz="2000" kern="0" spc="-131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/316/S/2/</a:t>
            </a:r>
            <a:r>
              <a:rPr kumimoji="1" lang="en-US" altLang="ko-KR" sz="2000" kern="0" spc="-131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datasetView.do</a:t>
            </a:r>
            <a:endParaRPr kumimoji="1" lang="en-US" altLang="ko-KR" sz="2000" kern="0" spc="-131" dirty="0">
              <a:solidFill>
                <a:schemeClr val="bg1"/>
              </a:solidFill>
              <a:latin typeface="Overpass Medium" pitchFamily="2" charset="0"/>
              <a:ea typeface="Overpass Medium" pitchFamily="34" charset="-122"/>
              <a:cs typeface="Overpass Medium" pitchFamily="34" charset="-120"/>
            </a:endParaRPr>
          </a:p>
          <a:p>
            <a:endParaRPr kumimoji="1" lang="en-US" altLang="ko-KR" sz="2800" b="1" kern="0" spc="-131" dirty="0">
              <a:solidFill>
                <a:schemeClr val="bg1"/>
              </a:solidFill>
              <a:latin typeface="Overpass Medium" pitchFamily="2" charset="0"/>
              <a:ea typeface="Overpass" pitchFamily="34" charset="-122"/>
              <a:cs typeface="Overpass" pitchFamily="34" charset="-120"/>
            </a:endParaRPr>
          </a:p>
          <a:p>
            <a:endParaRPr lang="en-US" altLang="ko-KR" sz="2800" b="1" kern="0" spc="-131" dirty="0">
              <a:solidFill>
                <a:schemeClr val="bg1"/>
              </a:solidFill>
              <a:latin typeface="Overpass" pitchFamily="34" charset="0"/>
              <a:ea typeface="Overpass" pitchFamily="34" charset="-122"/>
              <a:cs typeface="Overpas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873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C6762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48389" y="1548884"/>
            <a:ext cx="59146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주제: </a:t>
            </a:r>
            <a:r>
              <a:rPr lang="ko-KR" alt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서울특별시 구별 </a:t>
            </a:r>
            <a:r>
              <a:rPr lang="en-US" sz="4374" b="1" kern="0" spc="-131" dirty="0" err="1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범죄</a:t>
            </a: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발생율과 검거율</a:t>
            </a:r>
            <a:endParaRPr lang="en-US" sz="4374" dirty="0"/>
          </a:p>
        </p:txBody>
      </p:sp>
      <p:sp>
        <p:nvSpPr>
          <p:cNvPr id="5" name="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48389" y="286119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B1A696"/>
          </a:solidFill>
          <a:ln w="13811">
            <a:noFill/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529721" y="2902863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70503" y="29375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kern="0" spc="-66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주제 선정</a:t>
            </a:r>
            <a:endParaRPr lang="en-US" sz="2187" dirty="0"/>
          </a:p>
        </p:txBody>
      </p:sp>
      <p:sp>
        <p:nvSpPr>
          <p:cNvPr id="8" name="Text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70503" y="3506867"/>
            <a:ext cx="41336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서울에서 지역구를 선택하는 다양한 이유들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(</a:t>
            </a:r>
            <a:r>
              <a:rPr lang="ko-KR" alt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상업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,</a:t>
            </a:r>
            <a:r>
              <a:rPr lang="ko-KR" alt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거주 등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)</a:t>
            </a:r>
            <a:r>
              <a:rPr lang="ko-KR" alt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에게 도움을 줄 수 있는 자료는 </a:t>
            </a:r>
            <a:r>
              <a:rPr lang="ko-KR" altLang="en-US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어떤게</a:t>
            </a:r>
            <a:r>
              <a:rPr lang="ko-KR" alt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ko-KR" altLang="en-US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필요할까라는</a:t>
            </a:r>
            <a:r>
              <a:rPr lang="ko-KR" alt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고민으로부터 시작하였습니다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9" name="Shape 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26285" y="286119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B1A696"/>
          </a:solidFill>
          <a:ln w="13811">
            <a:noFill/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73327" y="2902863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48399" y="29375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kern="0" spc="-66" dirty="0">
                <a:solidFill>
                  <a:schemeClr val="bg1"/>
                </a:solidFill>
                <a:latin typeface="Overpass" pitchFamily="34" charset="0"/>
              </a:rPr>
              <a:t>데이터 분석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48399" y="3506867"/>
            <a:ext cx="41336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범죄</a:t>
            </a:r>
            <a:r>
              <a:rPr 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발생율과</a:t>
            </a:r>
            <a:r>
              <a:rPr 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검거율을</a:t>
            </a:r>
            <a:r>
              <a:rPr 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바탕으로</a:t>
            </a:r>
            <a:r>
              <a:rPr 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데이터</a:t>
            </a:r>
            <a:r>
              <a:rPr 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분석을</a:t>
            </a:r>
            <a:r>
              <a:rPr 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한 </a:t>
            </a:r>
            <a:r>
              <a:rPr lang="en-US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결과를</a:t>
            </a:r>
            <a:r>
              <a:rPr 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바탕으로</a:t>
            </a:r>
            <a:r>
              <a:rPr lang="ko-KR" alt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의사결정에 도움을 줄 수 있는 데이터를 추출할 수 있습니다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4" name="Text 1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99241" y="5365909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70503" y="540055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70503" y="5969913"/>
            <a:ext cx="41336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8" name="Text 1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69517" y="5365909"/>
            <a:ext cx="2133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19" name="Text 1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48399" y="540055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altLang="ko-KR" sz="2187" b="1" kern="0" spc="-66" dirty="0">
              <a:solidFill>
                <a:schemeClr val="bg1"/>
              </a:solidFill>
              <a:latin typeface="Overpass" pitchFamily="34" charset="0"/>
              <a:ea typeface="Overpass" pitchFamily="34" charset="-122"/>
              <a:cs typeface="Overpass" pitchFamily="34" charset="-120"/>
            </a:endParaRPr>
          </a:p>
        </p:txBody>
      </p:sp>
      <p:sp>
        <p:nvSpPr>
          <p:cNvPr id="20" name="Text 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48399" y="5969913"/>
            <a:ext cx="41336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3F086E8-7288-162A-B571-972A8E325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432" y="5110138"/>
            <a:ext cx="5475293" cy="2747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C6762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48389" y="1456611"/>
            <a:ext cx="702290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문제 정의: 범죄 발생율과 검거율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595324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48389" y="478202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범죄 발생율</a:t>
            </a:r>
            <a:endParaRPr lang="en-US" sz="2187" dirty="0"/>
          </a:p>
        </p:txBody>
      </p:sp>
      <p:sp>
        <p:nvSpPr>
          <p:cNvPr id="7" name="Text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48389" y="5351383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범죄 발생율을 파악하고, 이를 바탕으로 프리벤션 방안을 수립합니다.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9" name="Text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70602" y="478202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70602" y="5351383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2" name="Text 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92816" y="478214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92816" y="5351502"/>
            <a:ext cx="341877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altLang="ko-KR" sz="1750" dirty="0">
              <a:solidFill>
                <a:schemeClr val="bg1"/>
              </a:solidFill>
              <a:latin typeface="Overpass Medium" pitchFamily="34" charset="0"/>
              <a:ea typeface="Overpass Medium" pitchFamily="34" charset="-122"/>
              <a:cs typeface="Overpass Medium" pitchFamily="34" charset="-120"/>
            </a:endParaRPr>
          </a:p>
        </p:txBody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742AC768-387C-7DE6-A685-4E7B2AA984A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759309" y="2595324"/>
            <a:ext cx="3088958" cy="19090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D14650-5E62-C886-2577-A58D1E46AB32}"/>
              </a:ext>
            </a:extLst>
          </p:cNvPr>
          <p:cNvSpPr txBox="1"/>
          <p:nvPr/>
        </p:nvSpPr>
        <p:spPr>
          <a:xfrm>
            <a:off x="8859560" y="4782145"/>
            <a:ext cx="1427440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734"/>
              </a:lnSpc>
              <a:buNone/>
            </a:pPr>
            <a:r>
              <a:rPr lang="en-US" altLang="ko-KR" sz="2190" b="1" kern="0" spc="-66" dirty="0" err="1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검거율</a:t>
            </a:r>
            <a:endParaRPr lang="en-US" altLang="ko-KR" sz="219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86D40C-DB3A-C1F0-1A49-2727FE6CC12C}"/>
              </a:ext>
            </a:extLst>
          </p:cNvPr>
          <p:cNvSpPr txBox="1"/>
          <p:nvPr/>
        </p:nvSpPr>
        <p:spPr>
          <a:xfrm>
            <a:off x="8859560" y="5419165"/>
            <a:ext cx="2988707" cy="1856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799"/>
              </a:lnSpc>
              <a:buNone/>
            </a:pPr>
            <a:r>
              <a:rPr lang="en-US" altLang="ko-KR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범죄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altLang="ko-KR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검거율은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altLang="ko-KR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범죄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altLang="ko-KR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예방의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altLang="ko-KR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가장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큰 </a:t>
            </a:r>
            <a:r>
              <a:rPr lang="en-US" altLang="ko-KR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효과를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altLang="ko-KR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발휘합니다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. </a:t>
            </a:r>
            <a:r>
              <a:rPr lang="en-US" altLang="ko-KR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이를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altLang="ko-KR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통해서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altLang="ko-KR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범죄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altLang="ko-KR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발생을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altLang="ko-KR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막으면서도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altLang="ko-KR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최소의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altLang="ko-KR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피해를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altLang="ko-KR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입도록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altLang="ko-KR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합니다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.</a:t>
            </a:r>
            <a:endParaRPr lang="en-US" altLang="ko-KR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C6762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9710924" y="0"/>
            <a:ext cx="4919476" cy="8229600"/>
          </a:xfrm>
          <a:prstGeom prst="rect">
            <a:avLst/>
          </a:prstGeom>
        </p:spPr>
      </p:pic>
      <p:sp>
        <p:nvSpPr>
          <p:cNvPr id="5" name="Text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199" y="71258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데이터 수집</a:t>
            </a:r>
            <a:endParaRPr lang="en-US" sz="4374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D424377-BE6C-3BBD-67B6-18DB08E2EB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16484" y="1740218"/>
            <a:ext cx="1277540" cy="5776793"/>
            <a:chOff x="916484" y="1740218"/>
            <a:chExt cx="1277540" cy="5776793"/>
          </a:xfrm>
          <a:solidFill>
            <a:srgbClr val="B1A696"/>
          </a:solidFill>
        </p:grpSpPr>
        <p:sp>
          <p:nvSpPr>
            <p:cNvPr id="6" name="Shape 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44310" y="1740218"/>
              <a:ext cx="44410" cy="577679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Shape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6427" y="2141518"/>
              <a:ext cx="777597" cy="4441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Shape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16484" y="1913811"/>
              <a:ext cx="499943" cy="499943"/>
            </a:xfrm>
            <a:prstGeom prst="roundRect">
              <a:avLst>
                <a:gd name="adj" fmla="val 20000"/>
              </a:avLst>
            </a:prstGeom>
            <a:grpFill/>
            <a:ln w="13811">
              <a:noFill/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Shape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6427" y="4141172"/>
              <a:ext cx="777597" cy="4441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Shape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16484" y="3913465"/>
              <a:ext cx="499943" cy="499943"/>
            </a:xfrm>
            <a:prstGeom prst="roundRect">
              <a:avLst>
                <a:gd name="adj" fmla="val 20000"/>
              </a:avLst>
            </a:prstGeom>
            <a:grpFill/>
            <a:ln w="13811">
              <a:noFill/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Shape 1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6427" y="6140827"/>
              <a:ext cx="777597" cy="4441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Shape 1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16484" y="5913120"/>
              <a:ext cx="499943" cy="499943"/>
            </a:xfrm>
            <a:prstGeom prst="roundRect">
              <a:avLst>
                <a:gd name="adj" fmla="val 20000"/>
              </a:avLst>
            </a:prstGeom>
            <a:grpFill/>
            <a:ln w="13811">
              <a:noFill/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7816" y="1955483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10" name="Text 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8513" y="196238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개요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11" name="Text 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8513" y="2531745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서울열린데이터광장을</a:t>
            </a:r>
            <a:r>
              <a:rPr lang="ko-KR" alt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통하여 데이터를 수집합니다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4" name="Text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3526" y="3955137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15" name="Text 1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8513" y="39620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사전 검색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16" name="Text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8513" y="4531400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수집할 </a:t>
            </a:r>
            <a:r>
              <a:rPr lang="en-US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데이터</a:t>
            </a:r>
            <a:r>
              <a:rPr 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항목</a:t>
            </a:r>
            <a:r>
              <a:rPr lang="ko-KR" alt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과</a:t>
            </a:r>
            <a:r>
              <a:rPr 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범위를 확정합니다.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9" name="Text 1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7336" y="5954792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20" name="Text 1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8513" y="5961698"/>
            <a:ext cx="243756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87" b="1" kern="0" spc="-66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데이터 확인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21" name="Text 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88513" y="6531054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수집한 데이터를 사용하기에 앞서 필요한 데이터가 있는지 확인합니다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C6762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48389" y="208192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데이터 가공</a:t>
            </a:r>
            <a:endParaRPr lang="en-US" sz="4374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48389" y="33942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B1A696"/>
          </a:solidFill>
          <a:ln w="13811">
            <a:noFill/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529721" y="3435906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70503" y="347055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데이터 체크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70503" y="4039910"/>
            <a:ext cx="41336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수집한 데이터를 확인하고, 누락된 부분이 있는지 체크합니다.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9" name="Shape 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26285" y="33942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B1A696"/>
          </a:solidFill>
          <a:ln w="13811">
            <a:noFill/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73327" y="3435906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48399" y="347055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데이터 추가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48399" y="4039910"/>
            <a:ext cx="41336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누락된 부분이나 부족한 부분 추가로 필요한 데이터가 있다면 추가합니다</a:t>
            </a:r>
            <a:r>
              <a:rPr lang="en-US" altLang="ko-KR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3" name="Shape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48389" y="51464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B1A696"/>
          </a:solidFill>
          <a:ln w="13811">
            <a:noFill/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99241" y="518814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70503" y="522279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데이터 정제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70503" y="5792153"/>
            <a:ext cx="4133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중복되거나 잘못된 </a:t>
            </a:r>
            <a:r>
              <a:rPr lang="en-US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데이터를</a:t>
            </a:r>
            <a:r>
              <a:rPr 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제거</a:t>
            </a:r>
            <a:r>
              <a:rPr lang="ko-KR" alt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하고</a:t>
            </a:r>
            <a:endParaRPr lang="en-US" altLang="ko-KR" sz="1750" dirty="0">
              <a:solidFill>
                <a:schemeClr val="bg1"/>
              </a:solidFill>
              <a:latin typeface="Overpass Medium" pitchFamily="34" charset="0"/>
              <a:ea typeface="Overpass Medium" pitchFamily="34" charset="-122"/>
              <a:cs typeface="Overpass Medium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필요한 데이터 값을 생성합니다</a:t>
            </a:r>
            <a:r>
              <a:rPr 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7" name="Shape 1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26285" y="51464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B1A696"/>
          </a:solidFill>
          <a:ln w="13811">
            <a:noFill/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69517" y="5188148"/>
            <a:ext cx="2133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4</a:t>
            </a: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19" name="Text 1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48399" y="522279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데이터 분석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20" name="Text 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48399" y="5792153"/>
            <a:ext cx="4133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데이터를</a:t>
            </a:r>
            <a:r>
              <a:rPr 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분석하여</a:t>
            </a:r>
            <a:r>
              <a:rPr 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인사이트를</a:t>
            </a:r>
            <a:r>
              <a:rPr 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 </a:t>
            </a:r>
            <a:r>
              <a:rPr lang="ko-KR" alt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도출해냅니다</a:t>
            </a:r>
            <a:r>
              <a:rPr lang="en-US" sz="1750" dirty="0">
                <a:solidFill>
                  <a:schemeClr val="bg1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C6762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2078" y="1142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데이터</a:t>
            </a:r>
            <a:r>
              <a:rPr lang="ko-KR" altLang="en-US" sz="4374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가공 </a:t>
            </a:r>
            <a:r>
              <a:rPr lang="en-US" altLang="ko-KR" sz="4374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–</a:t>
            </a:r>
            <a:r>
              <a:rPr lang="ko-KR" altLang="en-US" sz="4374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데이터</a:t>
            </a:r>
            <a:endParaRPr lang="en-US" altLang="ko-KR" sz="4374" b="1" kern="0" spc="-131" dirty="0">
              <a:solidFill>
                <a:schemeClr val="bg1"/>
              </a:solidFill>
              <a:latin typeface="Overpass" pitchFamily="34" charset="0"/>
              <a:ea typeface="Overpass" pitchFamily="34" charset="-122"/>
              <a:cs typeface="Overpass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C2D1FCD-E4C8-C4DD-80B0-BF2F35BD18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176513" y="4605191"/>
            <a:ext cx="7138687" cy="35101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578D47-27AE-2350-F304-251D32E675A6}"/>
              </a:ext>
            </a:extLst>
          </p:cNvPr>
          <p:cNvPicPr/>
          <p:nvPr/>
        </p:nvPicPr>
        <p:blipFill>
          <a:blip r:embed="rId4"/>
          <a:srcRect/>
          <a:stretch/>
        </p:blipFill>
        <p:spPr>
          <a:xfrm>
            <a:off x="176511" y="922799"/>
            <a:ext cx="7138687" cy="7192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975B9-99A5-3571-7D00-08628C1DF067}"/>
              </a:ext>
            </a:extLst>
          </p:cNvPr>
          <p:cNvSpPr txBox="1"/>
          <p:nvPr/>
        </p:nvSpPr>
        <p:spPr>
          <a:xfrm>
            <a:off x="1798063" y="3717235"/>
            <a:ext cx="53406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서울특별시 </a:t>
            </a:r>
            <a:r>
              <a:rPr kumimoji="1" lang="en-US" altLang="ko-KR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  <a:r>
              <a:rPr kumimoji="1" lang="ko-KR" altLang="en-US" sz="48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대범죄</a:t>
            </a:r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현황</a:t>
            </a:r>
          </a:p>
          <a:p>
            <a:endParaRPr lang="ko-KR" altLang="en-US" sz="4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1DC102-84F1-D39F-B7C1-609A476A9E63}"/>
              </a:ext>
            </a:extLst>
          </p:cNvPr>
          <p:cNvPicPr/>
          <p:nvPr/>
        </p:nvPicPr>
        <p:blipFill>
          <a:blip r:embed="rId5"/>
          <a:srcRect/>
          <a:stretch/>
        </p:blipFill>
        <p:spPr>
          <a:xfrm>
            <a:off x="7315200" y="922800"/>
            <a:ext cx="7138689" cy="7192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55B482-D8A3-1B0B-EDBC-D30C7AEA40D5}"/>
              </a:ext>
            </a:extLst>
          </p:cNvPr>
          <p:cNvSpPr txBox="1"/>
          <p:nvPr/>
        </p:nvSpPr>
        <p:spPr>
          <a:xfrm>
            <a:off x="7859806" y="4040400"/>
            <a:ext cx="6333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서울시 구별 인구현황</a:t>
            </a:r>
          </a:p>
        </p:txBody>
      </p:sp>
    </p:spTree>
    <p:extLst>
      <p:ext uri="{BB962C8B-B14F-4D97-AF65-F5344CB8AC3E}">
        <p14:creationId xmlns:p14="http://schemas.microsoft.com/office/powerpoint/2010/main" val="215045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9" y="0"/>
            <a:ext cx="14630400" cy="8229600"/>
          </a:xfrm>
          <a:prstGeom prst="rect">
            <a:avLst/>
          </a:prstGeom>
          <a:solidFill>
            <a:srgbClr val="6C6762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2078" y="1142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b="1" kern="0" spc="-131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데이터</a:t>
            </a:r>
            <a:r>
              <a:rPr lang="ko-KR" altLang="en-US" sz="4374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가공 </a:t>
            </a:r>
            <a:r>
              <a:rPr lang="en-US" altLang="ko-KR" sz="4374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–</a:t>
            </a:r>
            <a:r>
              <a:rPr lang="ko-KR" altLang="en-US" sz="4374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데이터표</a:t>
            </a:r>
            <a:endParaRPr lang="en-US" altLang="ko-KR" sz="4374" b="1" kern="0" spc="-131" dirty="0">
              <a:solidFill>
                <a:schemeClr val="bg1"/>
              </a:solidFill>
              <a:latin typeface="Overpass" pitchFamily="34" charset="0"/>
              <a:ea typeface="Overpass" pitchFamily="34" charset="-122"/>
              <a:cs typeface="Overpass" pitchFamily="34" charset="-12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F6EE86-BC20-A17A-6054-255877B71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7" y="852940"/>
            <a:ext cx="7171782" cy="7188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D76624-A39E-FC2F-EE1C-3353DE965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176" y="852940"/>
            <a:ext cx="7447361" cy="71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8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C6762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48389" y="2081927"/>
            <a:ext cx="4443889" cy="694373"/>
          </a:xfrm>
          <a:prstGeom prst="rect">
            <a:avLst/>
          </a:prstGeom>
          <a:solidFill>
            <a:srgbClr val="6C6762"/>
          </a:solidFill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데이터</a:t>
            </a:r>
            <a:r>
              <a:rPr lang="en-US" sz="4374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ko-KR" altLang="en-US" sz="4374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정제</a:t>
            </a:r>
            <a:endParaRPr lang="en-US" sz="4374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48389" y="33942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B1A696"/>
          </a:solidFill>
          <a:ln w="13811">
            <a:noFill/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529721" y="3435906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70503" y="3470553"/>
            <a:ext cx="2221944" cy="347186"/>
          </a:xfrm>
          <a:prstGeom prst="rect">
            <a:avLst/>
          </a:prstGeom>
          <a:solidFill>
            <a:srgbClr val="6C6762"/>
          </a:solidFill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kern="0" spc="-66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발생률</a:t>
            </a:r>
            <a:endParaRPr lang="en-US" sz="2187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5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536112" y="4823681"/>
                <a:ext cx="4133612" cy="710803"/>
              </a:xfrm>
              <a:prstGeom prst="rect">
                <a:avLst/>
              </a:prstGeom>
              <a:solidFill>
                <a:srgbClr val="6C6762"/>
              </a:solidFill>
              <a:ln/>
            </p:spPr>
            <p:txBody>
              <a:bodyPr wrap="square" rtlCol="0" anchor="t"/>
              <a:lstStyle/>
              <a:p>
                <a:pPr marL="0" indent="0">
                  <a:lnSpc>
                    <a:spcPts val="2799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범죄</m:t>
                          </m:r>
                          <m:r>
                            <a:rPr lang="ko-KR" alt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발생</m:t>
                          </m:r>
                          <m:r>
                            <a:rPr lang="ko-KR" alt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횟수</m:t>
                          </m:r>
                        </m:num>
                        <m:den>
                          <m:r>
                            <a:rPr lang="ko-KR" alt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인구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 5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112" y="4823681"/>
                <a:ext cx="4133612" cy="710803"/>
              </a:xfrm>
              <a:prstGeom prst="rect">
                <a:avLst/>
              </a:prstGeom>
              <a:blipFill>
                <a:blip r:embed="rId4"/>
                <a:stretch>
                  <a:fillRect t="-68421" b="-10526"/>
                </a:stretch>
              </a:blipFill>
              <a:ln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hape 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26285" y="33942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B1A696"/>
          </a:solidFill>
          <a:ln w="13811">
            <a:noFill/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73327" y="3435906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48399" y="3470553"/>
            <a:ext cx="2221944" cy="347186"/>
          </a:xfrm>
          <a:prstGeom prst="rect">
            <a:avLst/>
          </a:prstGeom>
          <a:solidFill>
            <a:srgbClr val="6C6762"/>
          </a:solidFill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b="1" kern="0" spc="-66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검거율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48399" y="4039910"/>
            <a:ext cx="41336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1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99241" y="518814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5">
                <a:extLst>
                  <a:ext uri="{FF2B5EF4-FFF2-40B4-BE49-F238E27FC236}">
                    <a16:creationId xmlns:a16="http://schemas.microsoft.com/office/drawing/2014/main" id="{4521A0CA-82C0-A849-0C50-13A214BD527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581138" y="4809826"/>
                <a:ext cx="4133612" cy="710803"/>
              </a:xfrm>
              <a:prstGeom prst="rect">
                <a:avLst/>
              </a:prstGeom>
              <a:solidFill>
                <a:srgbClr val="6C6762"/>
              </a:solidFill>
              <a:ln/>
            </p:spPr>
            <p:txBody>
              <a:bodyPr wrap="square" rtlCol="0" anchor="t"/>
              <a:lstStyle/>
              <a:p>
                <a:pPr marL="0" indent="0">
                  <a:lnSpc>
                    <a:spcPts val="2799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검거</m:t>
                          </m:r>
                          <m:r>
                            <a:rPr lang="ko-KR" alt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ko-KR" alt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횟수</m:t>
                          </m:r>
                        </m:num>
                        <m:den>
                          <m:r>
                            <a:rPr lang="ko-KR" alt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범죄</m:t>
                          </m:r>
                          <m:r>
                            <a:rPr lang="ko-KR" alt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발생</m:t>
                          </m:r>
                          <m:r>
                            <a:rPr lang="ko-KR" alt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횟수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 5">
                <a:extLst>
                  <a:ext uri="{FF2B5EF4-FFF2-40B4-BE49-F238E27FC236}">
                    <a16:creationId xmlns:a16="http://schemas.microsoft.com/office/drawing/2014/main" id="{4521A0CA-82C0-A849-0C50-13A214BD52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138" y="4809826"/>
                <a:ext cx="4133612" cy="710803"/>
              </a:xfrm>
              <a:prstGeom prst="rect">
                <a:avLst/>
              </a:prstGeom>
              <a:blipFill>
                <a:blip r:embed="rId5"/>
                <a:stretch>
                  <a:fillRect t="-70175" b="-17544"/>
                </a:stretch>
              </a:blipFill>
              <a:ln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577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9" y="0"/>
            <a:ext cx="14630400" cy="8229600"/>
          </a:xfrm>
          <a:prstGeom prst="rect">
            <a:avLst/>
          </a:prstGeom>
          <a:solidFill>
            <a:srgbClr val="6C6762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2078" y="1142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b="1" kern="0" spc="-131" dirty="0" err="1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데이터</a:t>
            </a:r>
            <a:r>
              <a:rPr lang="ko-KR" altLang="en-US" sz="4374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정제 </a:t>
            </a:r>
            <a:r>
              <a:rPr lang="en-US" altLang="ko-KR" sz="4374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-</a:t>
            </a:r>
            <a:r>
              <a:rPr lang="ko-KR" altLang="en-US" sz="4374" b="1" kern="0" spc="-131" dirty="0">
                <a:solidFill>
                  <a:schemeClr val="bg1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범죄 발생률</a:t>
            </a:r>
            <a:endParaRPr lang="en-US" altLang="ko-KR" sz="4374" b="1" kern="0" spc="-131" dirty="0">
              <a:solidFill>
                <a:schemeClr val="bg1"/>
              </a:solidFill>
              <a:latin typeface="Overpass" pitchFamily="34" charset="0"/>
              <a:ea typeface="Overpass" pitchFamily="34" charset="-122"/>
              <a:cs typeface="Overpass" pitchFamily="34" charset="-12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D24178-C805-0C93-2CCE-182604DC9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55" y="824757"/>
            <a:ext cx="14186454" cy="733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74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382</Words>
  <Application>Microsoft Office PowerPoint</Application>
  <PresentationFormat>사용자 지정</PresentationFormat>
  <Paragraphs>113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BM DoHyeon OTF</vt:lpstr>
      <vt:lpstr>Overpass</vt:lpstr>
      <vt:lpstr>Overpass Medium</vt:lpstr>
      <vt:lpstr>맑은 고딕</vt:lpstr>
      <vt:lpstr>Arial</vt:lpstr>
      <vt:lpstr>Calibri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권우혁</cp:lastModifiedBy>
  <cp:revision>23</cp:revision>
  <dcterms:created xsi:type="dcterms:W3CDTF">2023-12-06T10:17:26Z</dcterms:created>
  <dcterms:modified xsi:type="dcterms:W3CDTF">2023-12-12T12:13:37Z</dcterms:modified>
</cp:coreProperties>
</file>